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45" r:id="rId3"/>
    <p:sldId id="348" r:id="rId4"/>
    <p:sldId id="349" r:id="rId5"/>
    <p:sldId id="257" r:id="rId6"/>
    <p:sldId id="350" r:id="rId7"/>
    <p:sldId id="259" r:id="rId8"/>
    <p:sldId id="260" r:id="rId9"/>
    <p:sldId id="366" r:id="rId10"/>
    <p:sldId id="262" r:id="rId11"/>
    <p:sldId id="263" r:id="rId12"/>
    <p:sldId id="264" r:id="rId13"/>
    <p:sldId id="265" r:id="rId14"/>
    <p:sldId id="261" r:id="rId15"/>
    <p:sldId id="266" r:id="rId16"/>
    <p:sldId id="351" r:id="rId17"/>
    <p:sldId id="352" r:id="rId18"/>
    <p:sldId id="268" r:id="rId19"/>
    <p:sldId id="269" r:id="rId20"/>
    <p:sldId id="270" r:id="rId21"/>
    <p:sldId id="271" r:id="rId22"/>
    <p:sldId id="367" r:id="rId23"/>
    <p:sldId id="272" r:id="rId24"/>
    <p:sldId id="273" r:id="rId25"/>
    <p:sldId id="353" r:id="rId26"/>
    <p:sldId id="354" r:id="rId27"/>
    <p:sldId id="275" r:id="rId28"/>
    <p:sldId id="276" r:id="rId29"/>
    <p:sldId id="277" r:id="rId30"/>
    <p:sldId id="278" r:id="rId31"/>
    <p:sldId id="368" r:id="rId32"/>
    <p:sldId id="279" r:id="rId33"/>
    <p:sldId id="355" r:id="rId34"/>
    <p:sldId id="356" r:id="rId35"/>
    <p:sldId id="357" r:id="rId36"/>
    <p:sldId id="358" r:id="rId37"/>
    <p:sldId id="359" r:id="rId38"/>
    <p:sldId id="360" r:id="rId39"/>
    <p:sldId id="361" r:id="rId40"/>
    <p:sldId id="362" r:id="rId41"/>
    <p:sldId id="363" r:id="rId42"/>
    <p:sldId id="369" r:id="rId43"/>
    <p:sldId id="288" r:id="rId44"/>
    <p:sldId id="289" r:id="rId45"/>
    <p:sldId id="290" r:id="rId46"/>
    <p:sldId id="291" r:id="rId47"/>
    <p:sldId id="292" r:id="rId48"/>
    <p:sldId id="364" r:id="rId49"/>
    <p:sldId id="293" r:id="rId50"/>
    <p:sldId id="294" r:id="rId51"/>
    <p:sldId id="306" r:id="rId52"/>
    <p:sldId id="295" r:id="rId53"/>
    <p:sldId id="296" r:id="rId54"/>
    <p:sldId id="297" r:id="rId55"/>
    <p:sldId id="307" r:id="rId56"/>
    <p:sldId id="308" r:id="rId57"/>
    <p:sldId id="365" r:id="rId58"/>
    <p:sldId id="371" r:id="rId5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401" autoAdjust="0"/>
  </p:normalViewPr>
  <p:slideViewPr>
    <p:cSldViewPr snapToGrid="0">
      <p:cViewPr varScale="1">
        <p:scale>
          <a:sx n="69" d="100"/>
          <a:sy n="69" d="100"/>
        </p:scale>
        <p:origin x="12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28575">
              <a:noFill/>
            </a:ln>
          </c:spPr>
          <c:xVal>
            <c:numRef>
              <c:f>Sheet1!$A$2:$A$7</c:f>
              <c:numCache>
                <c:formatCode>General</c:formatCode>
                <c:ptCount val="6"/>
                <c:pt idx="0">
                  <c:v>0</c:v>
                </c:pt>
                <c:pt idx="1">
                  <c:v>1</c:v>
                </c:pt>
                <c:pt idx="2">
                  <c:v>2</c:v>
                </c:pt>
                <c:pt idx="3">
                  <c:v>3</c:v>
                </c:pt>
                <c:pt idx="4">
                  <c:v>4</c:v>
                </c:pt>
                <c:pt idx="5">
                  <c:v>5</c:v>
                </c:pt>
              </c:numCache>
            </c:numRef>
          </c:xVal>
          <c:yVal>
            <c:numRef>
              <c:f>Sheet1!$B$2:$B$7</c:f>
              <c:numCache>
                <c:formatCode>General</c:formatCode>
                <c:ptCount val="6"/>
                <c:pt idx="0">
                  <c:v>1</c:v>
                </c:pt>
                <c:pt idx="1">
                  <c:v>2</c:v>
                </c:pt>
                <c:pt idx="2">
                  <c:v>4</c:v>
                </c:pt>
                <c:pt idx="3">
                  <c:v>8</c:v>
                </c:pt>
                <c:pt idx="4">
                  <c:v>16</c:v>
                </c:pt>
                <c:pt idx="5">
                  <c:v>32</c:v>
                </c:pt>
              </c:numCache>
            </c:numRef>
          </c:yVal>
          <c:smooth val="0"/>
          <c:extLst>
            <c:ext xmlns:c16="http://schemas.microsoft.com/office/drawing/2014/chart" uri="{C3380CC4-5D6E-409C-BE32-E72D297353CC}">
              <c16:uniqueId val="{00000000-E697-4B28-973E-43D9EC754408}"/>
            </c:ext>
          </c:extLst>
        </c:ser>
        <c:dLbls>
          <c:showLegendKey val="0"/>
          <c:showVal val="0"/>
          <c:showCatName val="0"/>
          <c:showSerName val="0"/>
          <c:showPercent val="0"/>
          <c:showBubbleSize val="0"/>
        </c:dLbls>
        <c:axId val="280027520"/>
        <c:axId val="280029056"/>
      </c:scatterChart>
      <c:valAx>
        <c:axId val="280027520"/>
        <c:scaling>
          <c:orientation val="minMax"/>
        </c:scaling>
        <c:delete val="0"/>
        <c:axPos val="b"/>
        <c:majorGridlines>
          <c:spPr>
            <a:ln w="19050"/>
          </c:spPr>
        </c:majorGridlines>
        <c:numFmt formatCode="General" sourceLinked="1"/>
        <c:majorTickMark val="out"/>
        <c:minorTickMark val="none"/>
        <c:tickLblPos val="nextTo"/>
        <c:spPr>
          <a:ln w="19050"/>
        </c:spPr>
        <c:crossAx val="280029056"/>
        <c:crosses val="autoZero"/>
        <c:crossBetween val="midCat"/>
      </c:valAx>
      <c:valAx>
        <c:axId val="280029056"/>
        <c:scaling>
          <c:orientation val="minMax"/>
        </c:scaling>
        <c:delete val="0"/>
        <c:axPos val="l"/>
        <c:majorGridlines>
          <c:spPr>
            <a:ln w="19050"/>
          </c:spPr>
        </c:majorGridlines>
        <c:numFmt formatCode="General" sourceLinked="1"/>
        <c:majorTickMark val="out"/>
        <c:minorTickMark val="none"/>
        <c:tickLblPos val="nextTo"/>
        <c:spPr>
          <a:ln w="19050"/>
        </c:spPr>
        <c:crossAx val="280027520"/>
        <c:crosses val="autoZero"/>
        <c:crossBetween val="midCat"/>
      </c:valAx>
    </c:plotArea>
    <c:plotVisOnly val="1"/>
    <c:dispBlanksAs val="gap"/>
    <c:showDLblsOverMax val="0"/>
  </c:chart>
  <c:spPr>
    <a:solidFill>
      <a:srgbClr val="92D050"/>
    </a:solidFill>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11220F6-AF69-4643-9893-E524E93B4739}" type="datetimeFigureOut">
              <a:rPr lang="en-US" smtClean="0"/>
              <a:t>4/21/2022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CEA4DCC-79CF-482B-B6FE-1521FBD85472}" type="slidenum">
              <a:rPr lang="en-US" smtClean="0"/>
              <a:t>‹#›</a:t>
            </a:fld>
            <a:endParaRPr lang="en-US"/>
          </a:p>
        </p:txBody>
      </p:sp>
    </p:spTree>
    <p:extLst>
      <p:ext uri="{BB962C8B-B14F-4D97-AF65-F5344CB8AC3E}">
        <p14:creationId xmlns:p14="http://schemas.microsoft.com/office/powerpoint/2010/main" val="296183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A4DCC-79CF-482B-B6FE-1521FBD85472}" type="slidenum">
              <a:rPr lang="en-US" smtClean="0"/>
              <a:t>1</a:t>
            </a:fld>
            <a:endParaRPr lang="en-US"/>
          </a:p>
        </p:txBody>
      </p:sp>
    </p:spTree>
    <p:extLst>
      <p:ext uri="{BB962C8B-B14F-4D97-AF65-F5344CB8AC3E}">
        <p14:creationId xmlns:p14="http://schemas.microsoft.com/office/powerpoint/2010/main" val="616480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D7BC9-E4CF-496C-9FF9-4D76777C5BC1}" type="slidenum">
              <a:rPr lang="en-US" smtClean="0"/>
              <a:t>10</a:t>
            </a:fld>
            <a:endParaRPr lang="en-US"/>
          </a:p>
        </p:txBody>
      </p:sp>
    </p:spTree>
    <p:extLst>
      <p:ext uri="{BB962C8B-B14F-4D97-AF65-F5344CB8AC3E}">
        <p14:creationId xmlns:p14="http://schemas.microsoft.com/office/powerpoint/2010/main" val="16947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D7BC9-E4CF-496C-9FF9-4D76777C5BC1}" type="slidenum">
              <a:rPr lang="en-US" smtClean="0"/>
              <a:t>11</a:t>
            </a:fld>
            <a:endParaRPr lang="en-US"/>
          </a:p>
        </p:txBody>
      </p:sp>
    </p:spTree>
    <p:extLst>
      <p:ext uri="{BB962C8B-B14F-4D97-AF65-F5344CB8AC3E}">
        <p14:creationId xmlns:p14="http://schemas.microsoft.com/office/powerpoint/2010/main" val="738880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baseline="0" dirty="0"/>
                  <a:t>a</a:t>
                </a:r>
                <a:r>
                  <a:rPr lang="en-US" baseline="-25000" dirty="0"/>
                  <a:t>n</a:t>
                </a:r>
                <a:r>
                  <a:rPr lang="en-US" baseline="0" dirty="0"/>
                  <a:t> = 4n, lower limit = 1, upper limit = 25</a:t>
                </a:r>
              </a:p>
              <a:p>
                <a:pPr/>
                <a14:m>
                  <m:oMathPara xmlns:m="http://schemas.openxmlformats.org/officeDocument/2006/math">
                    <m:oMathParaPr>
                      <m:jc m:val="centerGroup"/>
                    </m:oMathParaPr>
                    <m:oMath xmlns:m="http://schemas.openxmlformats.org/officeDocument/2006/math">
                      <m:nary>
                        <m:naryPr>
                          <m:chr m:val="∑"/>
                          <m:ctrlPr>
                            <a:rPr lang="en-US" b="0" i="1" baseline="0" smtClean="0">
                              <a:latin typeface="Cambria Math" panose="02040503050406030204" pitchFamily="18" charset="0"/>
                            </a:rPr>
                          </m:ctrlPr>
                        </m:naryPr>
                        <m:sub>
                          <m:r>
                            <a:rPr lang="en-US" b="0" i="1" baseline="0" smtClean="0">
                              <a:latin typeface="Cambria Math"/>
                            </a:rPr>
                            <m:t>𝑛</m:t>
                          </m:r>
                          <m:r>
                            <a:rPr lang="en-US" b="0" i="1" baseline="0" smtClean="0">
                              <a:latin typeface="Cambria Math"/>
                            </a:rPr>
                            <m:t>=1</m:t>
                          </m:r>
                        </m:sub>
                        <m:sup>
                          <m:r>
                            <a:rPr lang="en-US" b="0" i="1" baseline="0" smtClean="0">
                              <a:latin typeface="Cambria Math"/>
                            </a:rPr>
                            <m:t>25</m:t>
                          </m:r>
                        </m:sup>
                        <m:e>
                          <m:r>
                            <a:rPr lang="en-US" b="0" i="1" baseline="0" smtClean="0">
                              <a:latin typeface="Cambria Math"/>
                            </a:rPr>
                            <m:t>4</m:t>
                          </m:r>
                          <m:r>
                            <a:rPr lang="en-US" b="0" i="1" baseline="0" smtClean="0">
                              <a:latin typeface="Cambria Math"/>
                            </a:rPr>
                            <m:t>𝑛</m:t>
                          </m:r>
                        </m:e>
                      </m:nary>
                    </m:oMath>
                  </m:oMathPara>
                </a14:m>
                <a:endParaRPr lang="en-US" baseline="0" dirty="0"/>
              </a:p>
              <a:p>
                <a:pPr defTabSz="1021655">
                  <a:defRPr/>
                </a:pPr>
                <a:r>
                  <a:rPr lang="en-US" baseline="0" dirty="0"/>
                  <a:t>#25: a</a:t>
                </a:r>
                <a:r>
                  <a:rPr lang="en-US" baseline="-25000" dirty="0"/>
                  <a:t>n</a:t>
                </a:r>
                <a:r>
                  <a:rPr lang="en-US" baseline="0" dirty="0"/>
                  <a:t> = 7 + (n − 1)3 = 3n + 4, lower limit = 1, upper limit = 5</a:t>
                </a:r>
              </a:p>
              <a:p>
                <a:pPr defTabSz="1021655">
                  <a:defRPr/>
                </a:pPr>
                <a14:m>
                  <m:oMathPara xmlns:m="http://schemas.openxmlformats.org/officeDocument/2006/math">
                    <m:oMathParaPr>
                      <m:jc m:val="centerGroup"/>
                    </m:oMathParaPr>
                    <m:oMath xmlns:m="http://schemas.openxmlformats.org/officeDocument/2006/math">
                      <m:nary>
                        <m:naryPr>
                          <m:chr m:val="∑"/>
                          <m:ctrlPr>
                            <a:rPr lang="en-US" b="0" i="1" baseline="0" smtClean="0">
                              <a:latin typeface="Cambria Math" panose="02040503050406030204" pitchFamily="18" charset="0"/>
                            </a:rPr>
                          </m:ctrlPr>
                        </m:naryPr>
                        <m:sub>
                          <m:r>
                            <a:rPr lang="en-US" b="0" i="1" baseline="0" smtClean="0">
                              <a:latin typeface="Cambria Math"/>
                            </a:rPr>
                            <m:t>𝑛</m:t>
                          </m:r>
                          <m:r>
                            <a:rPr lang="en-US" b="0" i="1" baseline="0" smtClean="0">
                              <a:latin typeface="Cambria Math"/>
                            </a:rPr>
                            <m:t>=1</m:t>
                          </m:r>
                        </m:sub>
                        <m:sup>
                          <m:r>
                            <a:rPr lang="en-US" b="0" i="1" baseline="0" smtClean="0">
                              <a:latin typeface="Cambria Math" panose="02040503050406030204" pitchFamily="18" charset="0"/>
                            </a:rPr>
                            <m:t>5</m:t>
                          </m:r>
                        </m:sup>
                        <m:e>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3</m:t>
                              </m:r>
                              <m:r>
                                <a:rPr lang="en-US" b="0" i="1" baseline="0" smtClean="0">
                                  <a:latin typeface="Cambria Math" panose="02040503050406030204" pitchFamily="18" charset="0"/>
                                </a:rPr>
                                <m:t>𝑛</m:t>
                              </m:r>
                              <m:r>
                                <a:rPr lang="en-US" b="0" i="1" baseline="0" smtClean="0">
                                  <a:latin typeface="Cambria Math" panose="02040503050406030204" pitchFamily="18" charset="0"/>
                                </a:rPr>
                                <m:t>+4</m:t>
                              </m:r>
                            </m:e>
                          </m:d>
                        </m:e>
                      </m:nary>
                    </m:oMath>
                  </m:oMathPara>
                </a14:m>
                <a:endParaRPr lang="en-US" baseline="0" dirty="0"/>
              </a:p>
              <a:p>
                <a:pPr defTabSz="1021655">
                  <a:defRPr/>
                </a:pPr>
                <a:r>
                  <a:rPr lang="en-US" baseline="0" dirty="0"/>
                  <a:t>Note that the index may be any letter.</a:t>
                </a:r>
              </a:p>
            </p:txBody>
          </p:sp>
        </mc:Choice>
        <mc:Fallback xmlns="">
          <p:sp>
            <p:nvSpPr>
              <p:cNvPr id="3" name="Notes Placeholder 2"/>
              <p:cNvSpPr>
                <a:spLocks noGrp="1"/>
              </p:cNvSpPr>
              <p:nvPr>
                <p:ph type="body" idx="1"/>
              </p:nvPr>
            </p:nvSpPr>
            <p:spPr/>
            <p:txBody>
              <a:bodyPr>
                <a:normAutofit/>
              </a:bodyPr>
              <a:lstStyle/>
              <a:p>
                <a:r>
                  <a:rPr lang="en-US" baseline="0" dirty="0" smtClean="0"/>
                  <a:t>a</a:t>
                </a:r>
                <a:r>
                  <a:rPr lang="en-US" baseline="-25000" dirty="0" smtClean="0"/>
                  <a:t>n</a:t>
                </a:r>
                <a:r>
                  <a:rPr lang="en-US" baseline="0" dirty="0" smtClean="0"/>
                  <a:t> = 4n, lower limit = 1, upper limit = </a:t>
                </a:r>
                <a:r>
                  <a:rPr lang="en-US" baseline="0" dirty="0" smtClean="0"/>
                  <a:t>25</a:t>
                </a:r>
              </a:p>
              <a:p>
                <a:r>
                  <a:rPr lang="en-US" b="0" i="0" baseline="0" smtClean="0">
                    <a:latin typeface="Cambria Math"/>
                  </a:rPr>
                  <a:t>∑24_(𝑛=1)^25▒4𝑛</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a:t>
                </a:r>
                <a:r>
                  <a:rPr lang="en-US" baseline="-25000" dirty="0" smtClean="0"/>
                  <a:t>n</a:t>
                </a:r>
                <a:r>
                  <a:rPr lang="en-US" baseline="0" dirty="0" smtClean="0"/>
                  <a:t> </a:t>
                </a:r>
                <a:r>
                  <a:rPr lang="en-US" baseline="0" dirty="0" smtClean="0"/>
                  <a:t>= (n+1)/n</a:t>
                </a:r>
                <a:r>
                  <a:rPr lang="en-US" baseline="30000" dirty="0" smtClean="0"/>
                  <a:t>2</a:t>
                </a:r>
                <a:r>
                  <a:rPr lang="en-US" baseline="0" dirty="0" smtClean="0"/>
                  <a:t>, lower limit = 1, upper limit =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∑24_(𝑛=1)^∞▒((𝑛+1))/𝑛^2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the index may be any letter.</a:t>
                </a:r>
              </a:p>
              <a:p>
                <a:endParaRPr lang="en-US" dirty="0"/>
              </a:p>
            </p:txBody>
          </p:sp>
        </mc:Fallback>
      </mc:AlternateContent>
      <p:sp>
        <p:nvSpPr>
          <p:cNvPr id="4" name="Slide Number Placeholder 3"/>
          <p:cNvSpPr>
            <a:spLocks noGrp="1"/>
          </p:cNvSpPr>
          <p:nvPr>
            <p:ph type="sldNum" sz="quarter" idx="10"/>
          </p:nvPr>
        </p:nvSpPr>
        <p:spPr/>
        <p:txBody>
          <a:bodyPr/>
          <a:lstStyle/>
          <a:p>
            <a:fld id="{E4000B33-EE8D-4D16-BE17-5EB444ABC47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dirty="0"/>
                  <a:t>5</a:t>
                </a:r>
                <a:r>
                  <a:rPr lang="en-US" baseline="30000" dirty="0"/>
                  <a:t>2</a:t>
                </a:r>
                <a:r>
                  <a:rPr lang="en-US" baseline="0" dirty="0"/>
                  <a:t> + 1 + 6</a:t>
                </a:r>
                <a:r>
                  <a:rPr lang="en-US" baseline="30000" dirty="0"/>
                  <a:t>2</a:t>
                </a:r>
                <a:r>
                  <a:rPr lang="en-US" baseline="0" dirty="0"/>
                  <a:t> + 1 + 7</a:t>
                </a:r>
                <a:r>
                  <a:rPr lang="en-US" baseline="30000" dirty="0"/>
                  <a:t>2</a:t>
                </a:r>
                <a:r>
                  <a:rPr lang="en-US" baseline="0" dirty="0"/>
                  <a:t> + 1 + 8</a:t>
                </a:r>
                <a:r>
                  <a:rPr lang="en-US" baseline="30000" dirty="0"/>
                  <a:t>2</a:t>
                </a:r>
                <a:r>
                  <a:rPr lang="en-US" baseline="0" dirty="0"/>
                  <a:t> +1 + 9</a:t>
                </a:r>
                <a:r>
                  <a:rPr lang="en-US" baseline="30000" dirty="0"/>
                  <a:t>2</a:t>
                </a:r>
                <a:r>
                  <a:rPr lang="en-US" baseline="0" dirty="0"/>
                  <a:t> + 1 + 10</a:t>
                </a:r>
                <a:r>
                  <a:rPr lang="en-US" baseline="30000" dirty="0"/>
                  <a:t>2</a:t>
                </a:r>
                <a:r>
                  <a:rPr lang="en-US" baseline="0" dirty="0"/>
                  <a:t> + 1 = 361</a:t>
                </a:r>
              </a:p>
              <a:p>
                <a:r>
                  <a:rPr lang="en-US" baseline="0" dirty="0"/>
                  <a:t>#39</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481</m:t>
                          </m:r>
                        </m:num>
                        <m:den>
                          <m:r>
                            <a:rPr lang="en-US" b="0" i="1" smtClean="0">
                              <a:latin typeface="Cambria Math" panose="02040503050406030204" pitchFamily="18" charset="0"/>
                            </a:rPr>
                            <m:t>140</m:t>
                          </m:r>
                        </m:den>
                      </m:f>
                      <m:r>
                        <a:rPr lang="en-US" b="0" i="1" smtClean="0">
                          <a:latin typeface="Cambria Math" panose="02040503050406030204" pitchFamily="18" charset="0"/>
                        </a:rPr>
                        <m:t>≈3.436</m:t>
                      </m:r>
                    </m:oMath>
                  </m:oMathPara>
                </a14:m>
                <a:endParaRPr lang="en-US" b="0" dirty="0"/>
              </a:p>
            </p:txBody>
          </p:sp>
        </mc:Choice>
        <mc:Fallback xmlns="">
          <p:sp>
            <p:nvSpPr>
              <p:cNvPr id="3" name="Notes Placeholder 2"/>
              <p:cNvSpPr>
                <a:spLocks noGrp="1"/>
              </p:cNvSpPr>
              <p:nvPr>
                <p:ph type="body" idx="1"/>
              </p:nvPr>
            </p:nvSpPr>
            <p:spPr/>
            <p:txBody>
              <a:bodyPr>
                <a:normAutofit/>
              </a:bodyPr>
              <a:lstStyle/>
              <a:p>
                <a:r>
                  <a:rPr lang="en-US" dirty="0"/>
                  <a:t>5</a:t>
                </a:r>
                <a:r>
                  <a:rPr lang="en-US" baseline="30000" dirty="0"/>
                  <a:t>2</a:t>
                </a:r>
                <a:r>
                  <a:rPr lang="en-US" baseline="0" dirty="0"/>
                  <a:t> + 1 + 6</a:t>
                </a:r>
                <a:r>
                  <a:rPr lang="en-US" baseline="30000" dirty="0"/>
                  <a:t>2</a:t>
                </a:r>
                <a:r>
                  <a:rPr lang="en-US" baseline="0" dirty="0"/>
                  <a:t> + 1 + 7</a:t>
                </a:r>
                <a:r>
                  <a:rPr lang="en-US" baseline="30000" dirty="0"/>
                  <a:t>2</a:t>
                </a:r>
                <a:r>
                  <a:rPr lang="en-US" baseline="0" dirty="0"/>
                  <a:t> + 1 + 8</a:t>
                </a:r>
                <a:r>
                  <a:rPr lang="en-US" baseline="30000" dirty="0"/>
                  <a:t>2</a:t>
                </a:r>
                <a:r>
                  <a:rPr lang="en-US" baseline="0" dirty="0"/>
                  <a:t> +1 + 9</a:t>
                </a:r>
                <a:r>
                  <a:rPr lang="en-US" baseline="30000" dirty="0"/>
                  <a:t>2</a:t>
                </a:r>
                <a:r>
                  <a:rPr lang="en-US" baseline="0" dirty="0"/>
                  <a:t> + 1 + 10</a:t>
                </a:r>
                <a:r>
                  <a:rPr lang="en-US" baseline="30000" dirty="0"/>
                  <a:t>2</a:t>
                </a:r>
                <a:r>
                  <a:rPr lang="en-US" baseline="0" dirty="0"/>
                  <a:t> + 1 = 361</a:t>
                </a:r>
              </a:p>
              <a:p>
                <a:r>
                  <a:rPr lang="en-US" baseline="0" dirty="0"/>
                  <a:t>#39</a:t>
                </a:r>
              </a:p>
              <a:p>
                <a:r>
                  <a:rPr lang="en-US" b="0" i="0">
                    <a:latin typeface="Cambria Math" panose="02040503050406030204" pitchFamily="18" charset="0"/>
                  </a:rPr>
                  <a:t>2/2+2/3+2/4+2/5+2/6+2/7+2/8=481/140≈3.436</a:t>
                </a:r>
                <a:endParaRPr lang="en-US" b="0" dirty="0"/>
              </a:p>
            </p:txBody>
          </p:sp>
        </mc:Fallback>
      </mc:AlternateContent>
      <p:sp>
        <p:nvSpPr>
          <p:cNvPr id="4" name="Slide Number Placeholder 3"/>
          <p:cNvSpPr>
            <a:spLocks noGrp="1"/>
          </p:cNvSpPr>
          <p:nvPr>
            <p:ph type="sldNum" sz="quarter" idx="10"/>
          </p:nvPr>
        </p:nvSpPr>
        <p:spPr/>
        <p:txBody>
          <a:bodyPr/>
          <a:lstStyle/>
          <a:p>
            <a:fld id="{E4000B33-EE8D-4D16-BE17-5EB444ABC47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D7BC9-E4CF-496C-9FF9-4D76777C5BC1}" type="slidenum">
              <a:rPr lang="en-US" smtClean="0"/>
              <a:t>14</a:t>
            </a:fld>
            <a:endParaRPr lang="en-US"/>
          </a:p>
        </p:txBody>
      </p:sp>
    </p:spTree>
    <p:extLst>
      <p:ext uri="{BB962C8B-B14F-4D97-AF65-F5344CB8AC3E}">
        <p14:creationId xmlns:p14="http://schemas.microsoft.com/office/powerpoint/2010/main" val="2572623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n-US" b="0" i="1" baseline="0" smtClean="0">
                          <a:latin typeface="Cambria Math"/>
                        </a:rPr>
                        <m:t>3</m:t>
                      </m:r>
                      <m:f>
                        <m:fPr>
                          <m:ctrlPr>
                            <a:rPr lang="en-US" b="0" i="1" baseline="0" smtClean="0">
                              <a:latin typeface="Cambria Math" panose="02040503050406030204" pitchFamily="18" charset="0"/>
                            </a:rPr>
                          </m:ctrlPr>
                        </m:fPr>
                        <m:num>
                          <m:r>
                            <a:rPr lang="en-US" b="0" i="1" baseline="0" smtClean="0">
                              <a:latin typeface="Cambria Math"/>
                            </a:rPr>
                            <m:t>𝑛</m:t>
                          </m:r>
                          <m:d>
                            <m:dPr>
                              <m:ctrlPr>
                                <a:rPr lang="en-US" b="0" i="1" baseline="0" smtClean="0">
                                  <a:latin typeface="Cambria Math" panose="02040503050406030204" pitchFamily="18" charset="0"/>
                                </a:rPr>
                              </m:ctrlPr>
                            </m:dPr>
                            <m:e>
                              <m:r>
                                <a:rPr lang="en-US" b="0" i="1" baseline="0" smtClean="0">
                                  <a:latin typeface="Cambria Math"/>
                                </a:rPr>
                                <m:t>𝑛</m:t>
                              </m:r>
                              <m:r>
                                <a:rPr lang="en-US" b="0" i="1" baseline="0" smtClean="0">
                                  <a:latin typeface="Cambria Math"/>
                                </a:rPr>
                                <m:t>+1</m:t>
                              </m:r>
                            </m:e>
                          </m:d>
                          <m:d>
                            <m:dPr>
                              <m:ctrlPr>
                                <a:rPr lang="en-US" b="0" i="1" baseline="0" smtClean="0">
                                  <a:latin typeface="Cambria Math" panose="02040503050406030204" pitchFamily="18" charset="0"/>
                                </a:rPr>
                              </m:ctrlPr>
                            </m:dPr>
                            <m:e>
                              <m:r>
                                <a:rPr lang="en-US" b="0" i="1" baseline="0" smtClean="0">
                                  <a:latin typeface="Cambria Math"/>
                                </a:rPr>
                                <m:t>2</m:t>
                              </m:r>
                              <m:r>
                                <a:rPr lang="en-US" b="0" i="1" baseline="0" smtClean="0">
                                  <a:latin typeface="Cambria Math"/>
                                </a:rPr>
                                <m:t>𝑛</m:t>
                              </m:r>
                              <m:r>
                                <a:rPr lang="en-US" b="0" i="1" baseline="0" smtClean="0">
                                  <a:latin typeface="Cambria Math"/>
                                </a:rPr>
                                <m:t>+1</m:t>
                              </m:r>
                            </m:e>
                          </m:d>
                        </m:num>
                        <m:den>
                          <m:r>
                            <a:rPr lang="en-US" b="0" i="1" baseline="0" smtClean="0">
                              <a:latin typeface="Cambria Math"/>
                            </a:rPr>
                            <m:t>6</m:t>
                          </m:r>
                        </m:den>
                      </m:f>
                      <m:r>
                        <a:rPr lang="en-US" b="0" i="1" baseline="0" smtClean="0">
                          <a:latin typeface="Cambria Math"/>
                        </a:rPr>
                        <m:t>+2</m:t>
                      </m:r>
                      <m:r>
                        <a:rPr lang="en-US" b="0" i="1" baseline="0" smtClean="0">
                          <a:latin typeface="Cambria Math"/>
                        </a:rPr>
                        <m:t>𝑛</m:t>
                      </m:r>
                      <m:r>
                        <a:rPr lang="en-US" b="0" i="1" baseline="0" smtClean="0">
                          <a:latin typeface="Cambria Math"/>
                        </a:rPr>
                        <m:t>=3</m:t>
                      </m:r>
                      <m:f>
                        <m:fPr>
                          <m:ctrlPr>
                            <a:rPr lang="en-US" b="0" i="1" baseline="0" smtClean="0">
                              <a:latin typeface="Cambria Math" panose="02040503050406030204" pitchFamily="18" charset="0"/>
                            </a:rPr>
                          </m:ctrlPr>
                        </m:fPr>
                        <m:num>
                          <m:r>
                            <a:rPr lang="en-US" b="0" i="1" baseline="0" smtClean="0">
                              <a:latin typeface="Cambria Math"/>
                            </a:rPr>
                            <m:t>10</m:t>
                          </m:r>
                          <m:d>
                            <m:dPr>
                              <m:ctrlPr>
                                <a:rPr lang="en-US" b="0" i="1" baseline="0" smtClean="0">
                                  <a:latin typeface="Cambria Math" panose="02040503050406030204" pitchFamily="18" charset="0"/>
                                </a:rPr>
                              </m:ctrlPr>
                            </m:dPr>
                            <m:e>
                              <m:r>
                                <a:rPr lang="en-US" b="0" i="1" baseline="0" smtClean="0">
                                  <a:latin typeface="Cambria Math"/>
                                </a:rPr>
                                <m:t>10+1</m:t>
                              </m:r>
                            </m:e>
                          </m:d>
                          <m:d>
                            <m:dPr>
                              <m:ctrlPr>
                                <a:rPr lang="en-US" b="0" i="1" baseline="0" smtClean="0">
                                  <a:latin typeface="Cambria Math" panose="02040503050406030204" pitchFamily="18" charset="0"/>
                                </a:rPr>
                              </m:ctrlPr>
                            </m:dPr>
                            <m:e>
                              <m:r>
                                <a:rPr lang="en-US" b="0" i="1" baseline="0" smtClean="0">
                                  <a:latin typeface="Cambria Math"/>
                                </a:rPr>
                                <m:t>2</m:t>
                              </m:r>
                              <m:d>
                                <m:dPr>
                                  <m:ctrlPr>
                                    <a:rPr lang="en-US" b="0" i="1" baseline="0" smtClean="0">
                                      <a:latin typeface="Cambria Math" panose="02040503050406030204" pitchFamily="18" charset="0"/>
                                    </a:rPr>
                                  </m:ctrlPr>
                                </m:dPr>
                                <m:e>
                                  <m:r>
                                    <a:rPr lang="en-US" b="0" i="1" baseline="0" smtClean="0">
                                      <a:latin typeface="Cambria Math"/>
                                    </a:rPr>
                                    <m:t>10</m:t>
                                  </m:r>
                                </m:e>
                              </m:d>
                              <m:r>
                                <a:rPr lang="en-US" b="0" i="1" baseline="0" smtClean="0">
                                  <a:latin typeface="Cambria Math"/>
                                </a:rPr>
                                <m:t>+1</m:t>
                              </m:r>
                            </m:e>
                          </m:d>
                        </m:num>
                        <m:den>
                          <m:r>
                            <a:rPr lang="en-US" b="0" i="1" baseline="0" smtClean="0">
                              <a:latin typeface="Cambria Math"/>
                            </a:rPr>
                            <m:t>6</m:t>
                          </m:r>
                        </m:den>
                      </m:f>
                      <m:r>
                        <a:rPr lang="en-US" b="0" i="1" baseline="0" smtClean="0">
                          <a:latin typeface="Cambria Math"/>
                        </a:rPr>
                        <m:t>+2</m:t>
                      </m:r>
                      <m:d>
                        <m:dPr>
                          <m:ctrlPr>
                            <a:rPr lang="en-US" b="0" i="1" baseline="0" smtClean="0">
                              <a:latin typeface="Cambria Math" panose="02040503050406030204" pitchFamily="18" charset="0"/>
                            </a:rPr>
                          </m:ctrlPr>
                        </m:dPr>
                        <m:e>
                          <m:r>
                            <a:rPr lang="en-US" b="0" i="1" baseline="0" smtClean="0">
                              <a:latin typeface="Cambria Math"/>
                            </a:rPr>
                            <m:t>10</m:t>
                          </m:r>
                        </m:e>
                      </m:d>
                      <m:r>
                        <a:rPr lang="en-US" b="0" i="1" baseline="0" smtClean="0">
                          <a:latin typeface="Cambria Math"/>
                        </a:rPr>
                        <m:t>=</m:t>
                      </m:r>
                      <m:r>
                        <a:rPr lang="en-US" b="0" i="0" baseline="0" smtClean="0">
                          <a:latin typeface="Cambria Math"/>
                        </a:rPr>
                        <m:t>1175</m:t>
                      </m:r>
                    </m:oMath>
                  </m:oMathPara>
                </a14:m>
                <a:endParaRPr lang="en-US" dirty="0"/>
              </a:p>
              <a:p>
                <a:r>
                  <a:rPr lang="en-US" dirty="0"/>
                  <a:t>#43</a:t>
                </a:r>
              </a:p>
              <a:p>
                <a:pPr/>
                <a14:m>
                  <m:oMathPara xmlns:m="http://schemas.openxmlformats.org/officeDocument/2006/math">
                    <m:oMathParaPr>
                      <m:jc m:val="centerGroup"/>
                    </m:oMathParaPr>
                    <m:oMath xmlns:m="http://schemas.openxmlformats.org/officeDocument/2006/math">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=10</m:t>
                          </m:r>
                        </m:sub>
                        <m:sup>
                          <m:r>
                            <a:rPr lang="en-US" b="0" i="1" smtClean="0">
                              <a:latin typeface="Cambria Math" panose="02040503050406030204" pitchFamily="18" charset="0"/>
                            </a:rPr>
                            <m:t>25</m:t>
                          </m:r>
                        </m:sup>
                        <m:e>
                          <m:r>
                            <a:rPr lang="en-US" b="0" i="1" smtClean="0">
                              <a:latin typeface="Cambria Math" panose="02040503050406030204" pitchFamily="18" charset="0"/>
                            </a:rPr>
                            <m:t>𝑖</m:t>
                          </m:r>
                        </m:e>
                      </m:nary>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25</m:t>
                          </m:r>
                        </m:sup>
                        <m:e>
                          <m:r>
                            <a:rPr lang="en-US" b="0" i="1" smtClean="0">
                              <a:latin typeface="Cambria Math" panose="02040503050406030204" pitchFamily="18" charset="0"/>
                            </a:rPr>
                            <m:t>𝑖</m:t>
                          </m:r>
                        </m:e>
                      </m:nary>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9</m:t>
                          </m:r>
                        </m:sup>
                        <m:e>
                          <m:r>
                            <a:rPr lang="en-US" b="0" i="1" smtClean="0">
                              <a:latin typeface="Cambria Math" panose="02040503050406030204" pitchFamily="18" charset="0"/>
                            </a:rPr>
                            <m:t>𝑖</m:t>
                          </m:r>
                        </m:e>
                      </m:nary>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d>
                            <m:dPr>
                              <m:ctrlPr>
                                <a:rPr lang="en-US" b="0" i="1" smtClean="0">
                                  <a:latin typeface="Cambria Math" panose="02040503050406030204" pitchFamily="18" charset="0"/>
                                </a:rPr>
                              </m:ctrlPr>
                            </m:dPr>
                            <m:e>
                              <m:r>
                                <a:rPr lang="en-US" b="0" i="1" smtClean="0">
                                  <a:latin typeface="Cambria Math" panose="02040503050406030204" pitchFamily="18" charset="0"/>
                                </a:rPr>
                                <m:t>25+1</m:t>
                              </m:r>
                            </m:e>
                          </m:d>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d>
                            <m:dPr>
                              <m:ctrlPr>
                                <a:rPr lang="en-US" b="0" i="1" smtClean="0">
                                  <a:latin typeface="Cambria Math" panose="02040503050406030204" pitchFamily="18" charset="0"/>
                                </a:rPr>
                              </m:ctrlPr>
                            </m:dPr>
                            <m:e>
                              <m:r>
                                <a:rPr lang="en-US" b="0" i="1" smtClean="0">
                                  <a:latin typeface="Cambria Math" panose="02040503050406030204" pitchFamily="18" charset="0"/>
                                </a:rPr>
                                <m:t>9+1</m:t>
                              </m:r>
                            </m:e>
                          </m:d>
                        </m:num>
                        <m:den>
                          <m:r>
                            <a:rPr lang="en-US" b="0" i="1" smtClean="0">
                              <a:latin typeface="Cambria Math" panose="02040503050406030204" pitchFamily="18" charset="0"/>
                            </a:rPr>
                            <m:t>2</m:t>
                          </m:r>
                        </m:den>
                      </m:f>
                      <m:r>
                        <a:rPr lang="en-US" b="0" i="1" smtClean="0">
                          <a:latin typeface="Cambria Math" panose="02040503050406030204" pitchFamily="18" charset="0"/>
                        </a:rPr>
                        <m:t>=325−45=280</m:t>
                      </m:r>
                    </m:oMath>
                  </m:oMathPara>
                </a14:m>
                <a:endParaRPr lang="en-US" b="0" dirty="0"/>
              </a:p>
              <a:p>
                <a:endParaRPr lang="en-US" dirty="0"/>
              </a:p>
            </p:txBody>
          </p:sp>
        </mc:Choice>
        <mc:Fallback xmlns="">
          <p:sp>
            <p:nvSpPr>
              <p:cNvPr id="3" name="Notes Placeholder 2"/>
              <p:cNvSpPr>
                <a:spLocks noGrp="1"/>
              </p:cNvSpPr>
              <p:nvPr>
                <p:ph type="body" idx="1"/>
              </p:nvPr>
            </p:nvSpPr>
            <p:spPr/>
            <p:txBody>
              <a:bodyPr>
                <a:normAutofit/>
              </a:bodyPr>
              <a:lstStyle/>
              <a:p>
                <a:r>
                  <a:rPr lang="en-US" b="0" i="0" baseline="0" smtClean="0">
                    <a:latin typeface="Cambria Math"/>
                  </a:rPr>
                  <a:t>𝑛(𝑛+1)(2𝑛+1)/6+𝑛=10(10+1)(2(10)+1)/6+10=395</a:t>
                </a:r>
                <a:endParaRPr lang="en-US" dirty="0"/>
              </a:p>
            </p:txBody>
          </p:sp>
        </mc:Fallback>
      </mc:AlternateContent>
      <p:sp>
        <p:nvSpPr>
          <p:cNvPr id="4" name="Slide Number Placeholder 3"/>
          <p:cNvSpPr>
            <a:spLocks noGrp="1"/>
          </p:cNvSpPr>
          <p:nvPr>
            <p:ph type="sldNum" sz="quarter" idx="10"/>
          </p:nvPr>
        </p:nvSpPr>
        <p:spPr/>
        <p:txBody>
          <a:bodyPr/>
          <a:lstStyle/>
          <a:p>
            <a:fld id="{E4000B33-EE8D-4D16-BE17-5EB444ABC47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A4DCC-79CF-482B-B6FE-1521FBD85472}" type="slidenum">
              <a:rPr lang="en-US" smtClean="0"/>
              <a:t>16</a:t>
            </a:fld>
            <a:endParaRPr lang="en-US"/>
          </a:p>
        </p:txBody>
      </p:sp>
    </p:spTree>
    <p:extLst>
      <p:ext uri="{BB962C8B-B14F-4D97-AF65-F5344CB8AC3E}">
        <p14:creationId xmlns:p14="http://schemas.microsoft.com/office/powerpoint/2010/main" val="3545829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𝑆_𝑛=𝑛/2(𝑎_1+𝑎_𝑛)</a:t>
                </a:r>
                <a:endParaRPr lang="en-US" dirty="0"/>
              </a:p>
            </p:txBody>
          </p:sp>
        </mc:Fallback>
      </mc:AlternateContent>
      <p:sp>
        <p:nvSpPr>
          <p:cNvPr id="4" name="Slide Number Placeholder 3"/>
          <p:cNvSpPr>
            <a:spLocks noGrp="1"/>
          </p:cNvSpPr>
          <p:nvPr>
            <p:ph type="sldNum" sz="quarter" idx="5"/>
          </p:nvPr>
        </p:nvSpPr>
        <p:spPr/>
        <p:txBody>
          <a:bodyPr/>
          <a:lstStyle/>
          <a:p>
            <a:fld id="{7CEA4DCC-79CF-482B-B6FE-1521FBD85472}" type="slidenum">
              <a:rPr lang="en-US" smtClean="0"/>
              <a:t>17</a:t>
            </a:fld>
            <a:endParaRPr lang="en-US"/>
          </a:p>
        </p:txBody>
      </p:sp>
    </p:spTree>
    <p:extLst>
      <p:ext uri="{BB962C8B-B14F-4D97-AF65-F5344CB8AC3E}">
        <p14:creationId xmlns:p14="http://schemas.microsoft.com/office/powerpoint/2010/main" val="2834736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p:txBody>
          <a:bodyPr>
            <a:normAutofit/>
          </a:bodyPr>
          <a:lstStyle/>
          <a:p>
            <a:r>
              <a:rPr lang="en-US" dirty="0"/>
              <a:t>No</a:t>
            </a:r>
          </a:p>
          <a:p>
            <a:r>
              <a:rPr lang="en-US" dirty="0"/>
              <a:t>Yes, d = −2</a:t>
            </a:r>
          </a:p>
        </p:txBody>
      </p:sp>
      <p:sp>
        <p:nvSpPr>
          <p:cNvPr id="4" name="Slide Number Placeholder 3"/>
          <p:cNvSpPr>
            <a:spLocks noGrp="1"/>
          </p:cNvSpPr>
          <p:nvPr>
            <p:ph type="sldNum" sz="quarter" idx="10"/>
          </p:nvPr>
        </p:nvSpPr>
        <p:spPr/>
        <p:txBody>
          <a:bodyPr/>
          <a:lstStyle/>
          <a:p>
            <a:fld id="{E4000B33-EE8D-4D16-BE17-5EB444ABC47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𝑑</m:t>
                      </m:r>
                      <m:r>
                        <a:rPr lang="en-US" i="1" dirty="0" smtClean="0">
                          <a:latin typeface="Cambria Math" panose="02040503050406030204" pitchFamily="18" charset="0"/>
                        </a:rPr>
                        <m:t>=15</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a:latin typeface="Cambria Math" panose="02040503050406030204" pitchFamily="18" charset="0"/>
                            </a:rPr>
                            <m:t>𝑛</m:t>
                          </m:r>
                        </m:sub>
                      </m:sSub>
                      <m:r>
                        <a:rPr lang="en-US" i="1" baseline="0" dirty="0">
                          <a:latin typeface="Cambria Math" panose="02040503050406030204" pitchFamily="18" charset="0"/>
                        </a:rPr>
                        <m:t>=32+</m:t>
                      </m:r>
                      <m:d>
                        <m:dPr>
                          <m:ctrlPr>
                            <a:rPr lang="en-US" i="1" baseline="0" dirty="0">
                              <a:latin typeface="Cambria Math" panose="02040503050406030204" pitchFamily="18" charset="0"/>
                            </a:rPr>
                          </m:ctrlPr>
                        </m:dPr>
                        <m:e>
                          <m:r>
                            <a:rPr lang="en-US" i="1" baseline="0" dirty="0">
                              <a:latin typeface="Cambria Math" panose="02040503050406030204" pitchFamily="18" charset="0"/>
                            </a:rPr>
                            <m:t>𝑛</m:t>
                          </m:r>
                          <m:r>
                            <a:rPr lang="en-US" i="1" baseline="0" dirty="0">
                              <a:latin typeface="Cambria Math" panose="02040503050406030204" pitchFamily="18" charset="0"/>
                            </a:rPr>
                            <m:t>−1</m:t>
                          </m:r>
                        </m:e>
                      </m:d>
                      <m:r>
                        <a:rPr lang="en-US" i="1" baseline="0" dirty="0">
                          <a:latin typeface="Cambria Math" panose="02040503050406030204" pitchFamily="18" charset="0"/>
                        </a:rPr>
                        <m:t>15=32+15</m:t>
                      </m:r>
                      <m:r>
                        <a:rPr lang="en-US" i="1" baseline="0" dirty="0">
                          <a:latin typeface="Cambria Math" panose="02040503050406030204" pitchFamily="18" charset="0"/>
                        </a:rPr>
                        <m:t>𝑛</m:t>
                      </m:r>
                      <m:r>
                        <a:rPr lang="en-US" i="1" baseline="0" dirty="0">
                          <a:latin typeface="Cambria Math" panose="02040503050406030204" pitchFamily="18" charset="0"/>
                        </a:rPr>
                        <m:t>−15 → </m:t>
                      </m:r>
                      <m:sSub>
                        <m:sSubPr>
                          <m:ctrlPr>
                            <a:rPr lang="en-US" b="0" i="1" baseline="0" dirty="0" smtClean="0">
                              <a:latin typeface="Cambria Math" panose="02040503050406030204" pitchFamily="18" charset="0"/>
                              <a:sym typeface="Wingdings" pitchFamily="2" charset="2"/>
                            </a:rPr>
                          </m:ctrlPr>
                        </m:sSubPr>
                        <m:e>
                          <m:r>
                            <a:rPr lang="en-US" i="1" baseline="0" dirty="0">
                              <a:latin typeface="Cambria Math" panose="02040503050406030204" pitchFamily="18" charset="0"/>
                              <a:sym typeface="Wingdings" pitchFamily="2" charset="2"/>
                            </a:rPr>
                            <m:t>𝑎</m:t>
                          </m:r>
                        </m:e>
                        <m:sub>
                          <m:r>
                            <a:rPr lang="en-US" i="1" baseline="0" dirty="0">
                              <a:latin typeface="Cambria Math" panose="02040503050406030204" pitchFamily="18" charset="0"/>
                              <a:sym typeface="Wingdings" pitchFamily="2" charset="2"/>
                            </a:rPr>
                            <m:t>𝑛</m:t>
                          </m:r>
                        </m:sub>
                      </m:sSub>
                      <m:r>
                        <a:rPr lang="en-US" i="1" baseline="0" dirty="0">
                          <a:latin typeface="Cambria Math" panose="02040503050406030204" pitchFamily="18" charset="0"/>
                          <a:sym typeface="Wingdings" pitchFamily="2" charset="2"/>
                        </a:rPr>
                        <m:t>=17+15</m:t>
                      </m:r>
                      <m:r>
                        <a:rPr lang="en-US" i="1" baseline="0" dirty="0">
                          <a:latin typeface="Cambria Math" panose="02040503050406030204" pitchFamily="18" charset="0"/>
                          <a:sym typeface="Wingdings" pitchFamily="2" charset="2"/>
                        </a:rPr>
                        <m:t>𝑛</m:t>
                      </m:r>
                    </m:oMath>
                  </m:oMathPara>
                </a14:m>
                <a:endParaRPr lang="en-US" baseline="0" dirty="0"/>
              </a:p>
              <a:p>
                <a:r>
                  <a:rPr lang="en-US" baseline="0" dirty="0"/>
                  <a:t>#13</a:t>
                </a:r>
              </a:p>
              <a:p>
                <a:pPr/>
                <a14:m>
                  <m:oMathPara xmlns:m="http://schemas.openxmlformats.org/officeDocument/2006/math">
                    <m:oMathParaPr>
                      <m:jc m:val="centerGroup"/>
                    </m:oMathParaPr>
                    <m:oMath xmlns:m="http://schemas.openxmlformats.org/officeDocument/2006/math">
                      <m:r>
                        <a:rPr lang="en-US" b="0" i="1" baseline="0" smtClean="0">
                          <a:latin typeface="Cambria Math" panose="02040503050406030204" pitchFamily="18" charset="0"/>
                        </a:rPr>
                        <m:t>𝑑</m:t>
                      </m:r>
                      <m:r>
                        <a:rPr lang="en-US" b="0" i="1" baseline="0" smtClean="0">
                          <a:latin typeface="Cambria Math" panose="02040503050406030204" pitchFamily="18" charset="0"/>
                        </a:rPr>
                        <m:t>=−3, </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1</m:t>
                          </m:r>
                        </m:sub>
                      </m:sSub>
                      <m:r>
                        <a:rPr lang="en-US" b="0" i="1" baseline="0" smtClean="0">
                          <a:latin typeface="Cambria Math" panose="02040503050406030204" pitchFamily="18" charset="0"/>
                        </a:rPr>
                        <m:t>=51</m:t>
                      </m:r>
                    </m:oMath>
                  </m:oMathPara>
                </a14:m>
                <a:endParaRPr lang="en-US" b="0" baseline="0" dirty="0"/>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𝑛</m:t>
                          </m:r>
                        </m:sub>
                      </m:sSub>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1</m:t>
                          </m:r>
                        </m:sub>
                      </m:sSub>
                      <m:r>
                        <a:rPr lang="en-US" b="0" i="1" baseline="0" smtClean="0">
                          <a:latin typeface="Cambria Math" panose="02040503050406030204" pitchFamily="18" charset="0"/>
                        </a:rPr>
                        <m:t>+</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𝑛</m:t>
                          </m:r>
                          <m:r>
                            <a:rPr lang="en-US" b="0" i="1" baseline="0" smtClean="0">
                              <a:latin typeface="Cambria Math" panose="02040503050406030204" pitchFamily="18" charset="0"/>
                            </a:rPr>
                            <m:t>−1</m:t>
                          </m:r>
                        </m:e>
                      </m:d>
                      <m:r>
                        <a:rPr lang="en-US" b="0" i="1" baseline="0" smtClean="0">
                          <a:latin typeface="Cambria Math" panose="02040503050406030204" pitchFamily="18" charset="0"/>
                        </a:rPr>
                        <m:t>𝑑</m:t>
                      </m:r>
                    </m:oMath>
                  </m:oMathPara>
                </a14:m>
                <a:endParaRPr lang="en-US" b="0" baseline="0" dirty="0"/>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𝑛</m:t>
                          </m:r>
                        </m:sub>
                      </m:sSub>
                      <m:r>
                        <a:rPr lang="en-US" b="0" i="1" baseline="0" smtClean="0">
                          <a:latin typeface="Cambria Math" panose="02040503050406030204" pitchFamily="18" charset="0"/>
                        </a:rPr>
                        <m:t>=51+</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𝑛</m:t>
                          </m:r>
                          <m:r>
                            <a:rPr lang="en-US" b="0" i="1" baseline="0" smtClean="0">
                              <a:latin typeface="Cambria Math" panose="02040503050406030204" pitchFamily="18" charset="0"/>
                            </a:rPr>
                            <m:t>−1</m:t>
                          </m:r>
                        </m:e>
                      </m:d>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−3</m:t>
                          </m:r>
                        </m:e>
                      </m:d>
                      <m:r>
                        <a:rPr lang="en-US" b="0" i="1" baseline="0" smtClean="0">
                          <a:latin typeface="Cambria Math" panose="02040503050406030204" pitchFamily="18" charset="0"/>
                        </a:rPr>
                        <m:t>=51−3</m:t>
                      </m:r>
                      <m:r>
                        <a:rPr lang="en-US" b="0" i="1" baseline="0" smtClean="0">
                          <a:latin typeface="Cambria Math" panose="02040503050406030204" pitchFamily="18" charset="0"/>
                        </a:rPr>
                        <m:t>𝑛</m:t>
                      </m:r>
                      <m:r>
                        <a:rPr lang="en-US" b="0" i="1" baseline="0" smtClean="0">
                          <a:latin typeface="Cambria Math" panose="02040503050406030204" pitchFamily="18" charset="0"/>
                        </a:rPr>
                        <m:t>+3→</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𝑛</m:t>
                          </m:r>
                        </m:sub>
                      </m:sSub>
                      <m:r>
                        <a:rPr lang="en-US" b="0" i="1" baseline="0" smtClean="0">
                          <a:latin typeface="Cambria Math" panose="02040503050406030204" pitchFamily="18" charset="0"/>
                        </a:rPr>
                        <m:t>=−3</m:t>
                      </m:r>
                      <m:r>
                        <a:rPr lang="en-US" b="0" i="1" baseline="0" smtClean="0">
                          <a:latin typeface="Cambria Math" panose="02040503050406030204" pitchFamily="18" charset="0"/>
                        </a:rPr>
                        <m:t>𝑛</m:t>
                      </m:r>
                      <m:r>
                        <a:rPr lang="en-US" b="0" i="1" baseline="0" smtClean="0">
                          <a:latin typeface="Cambria Math" panose="02040503050406030204" pitchFamily="18" charset="0"/>
                        </a:rPr>
                        <m:t>+54</m:t>
                      </m:r>
                    </m:oMath>
                  </m:oMathPara>
                </a14:m>
                <a:endParaRPr lang="en-US" baseline="0" dirty="0"/>
              </a:p>
            </p:txBody>
          </p:sp>
        </mc:Choice>
        <mc:Fallback xmlns="">
          <p:sp>
            <p:nvSpPr>
              <p:cNvPr id="3" name="Notes Placeholder 2"/>
              <p:cNvSpPr>
                <a:spLocks noGrp="1"/>
              </p:cNvSpPr>
              <p:nvPr>
                <p:ph type="body" idx="1"/>
              </p:nvPr>
            </p:nvSpPr>
            <p:spPr/>
            <p:txBody>
              <a:bodyPr>
                <a:normAutofit/>
              </a:bodyPr>
              <a:lstStyle/>
              <a:p>
                <a:r>
                  <a:rPr lang="en-US" i="0" dirty="0">
                    <a:latin typeface="Cambria Math" panose="02040503050406030204" pitchFamily="18" charset="0"/>
                  </a:rPr>
                  <a:t>𝑑=15</a:t>
                </a:r>
                <a:endParaRPr lang="en-US" dirty="0"/>
              </a:p>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𝑛=32+(𝑛−1)15=32+15𝑛−15 </a:t>
                </a:r>
                <a:r>
                  <a:rPr lang="en-US" i="0" baseline="0" dirty="0">
                    <a:latin typeface="Cambria Math" panose="02040503050406030204" pitchFamily="18" charset="0"/>
                    <a:sym typeface="Wingdings" pitchFamily="2" charset="2"/>
                  </a:rPr>
                  <a:t> 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sym typeface="Wingdings" pitchFamily="2" charset="2"/>
                  </a:rPr>
                  <a:t>𝑛=17+15𝑛</a:t>
                </a:r>
                <a:endParaRPr lang="en-US" baseline="0" dirty="0"/>
              </a:p>
            </p:txBody>
          </p:sp>
        </mc:Fallback>
      </mc:AlternateContent>
      <p:sp>
        <p:nvSpPr>
          <p:cNvPr id="4" name="Slide Number Placeholder 3"/>
          <p:cNvSpPr>
            <a:spLocks noGrp="1"/>
          </p:cNvSpPr>
          <p:nvPr>
            <p:ph type="sldNum" sz="quarter" idx="10"/>
          </p:nvPr>
        </p:nvSpPr>
        <p:spPr/>
        <p:txBody>
          <a:bodyPr/>
          <a:lstStyle/>
          <a:p>
            <a:fld id="{E4000B33-EE8D-4D16-BE17-5EB444ABC47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451A41-1B4F-4036-A40A-96DD57F6A755}" type="slidenum">
              <a:rPr lang="en-US" smtClean="0"/>
              <a:t>2</a:t>
            </a:fld>
            <a:endParaRPr lang="en-US"/>
          </a:p>
        </p:txBody>
      </p:sp>
    </p:spTree>
    <p:extLst>
      <p:ext uri="{BB962C8B-B14F-4D97-AF65-F5344CB8AC3E}">
        <p14:creationId xmlns:p14="http://schemas.microsoft.com/office/powerpoint/2010/main" val="2040930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a:latin typeface="Cambria Math" panose="02040503050406030204" pitchFamily="18" charset="0"/>
                            </a:rPr>
                            <m:t>𝑛</m:t>
                          </m:r>
                        </m:sub>
                      </m:sSub>
                      <m:r>
                        <a:rPr lang="en-US" i="1" baseline="0" dirty="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a:latin typeface="Cambria Math" panose="02040503050406030204" pitchFamily="18" charset="0"/>
                            </a:rPr>
                            <m:t>𝑎</m:t>
                          </m:r>
                        </m:e>
                        <m:sub>
                          <m:r>
                            <a:rPr lang="en-US" b="0" i="1" baseline="0" dirty="0" smtClean="0">
                              <a:latin typeface="Cambria Math" panose="02040503050406030204" pitchFamily="18" charset="0"/>
                            </a:rPr>
                            <m:t>1</m:t>
                          </m:r>
                        </m:sub>
                      </m:sSub>
                      <m:r>
                        <a:rPr lang="en-US" i="1" baseline="0" dirty="0">
                          <a:latin typeface="Cambria Math" panose="02040503050406030204" pitchFamily="18" charset="0"/>
                        </a:rPr>
                        <m:t>+(</m:t>
                      </m:r>
                      <m:r>
                        <a:rPr lang="en-US" i="1" baseline="0" dirty="0">
                          <a:latin typeface="Cambria Math" panose="02040503050406030204" pitchFamily="18" charset="0"/>
                        </a:rPr>
                        <m:t>𝑛</m:t>
                      </m:r>
                      <m:r>
                        <a:rPr lang="en-US" b="0" i="1" baseline="0" dirty="0" smtClean="0">
                          <a:latin typeface="Cambria Math" panose="02040503050406030204" pitchFamily="18" charset="0"/>
                        </a:rPr>
                        <m:t>−</m:t>
                      </m:r>
                      <m:r>
                        <a:rPr lang="en-US" i="1" baseline="0" dirty="0">
                          <a:latin typeface="Cambria Math" panose="02040503050406030204" pitchFamily="18" charset="0"/>
                        </a:rPr>
                        <m:t>1)</m:t>
                      </m:r>
                      <m:r>
                        <a:rPr lang="en-US" i="1" baseline="0" dirty="0">
                          <a:latin typeface="Cambria Math" panose="02040503050406030204" pitchFamily="18" charset="0"/>
                        </a:rPr>
                        <m:t>𝑑</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50=</m:t>
                      </m:r>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a:latin typeface="Cambria Math" panose="02040503050406030204" pitchFamily="18" charset="0"/>
                            </a:rPr>
                            <m:t>1</m:t>
                          </m:r>
                        </m:sub>
                      </m:sSub>
                      <m:r>
                        <a:rPr lang="en-US" i="1" baseline="0" dirty="0">
                          <a:latin typeface="Cambria Math" panose="02040503050406030204" pitchFamily="18" charset="0"/>
                        </a:rPr>
                        <m:t>+(8</m:t>
                      </m:r>
                      <m:r>
                        <a:rPr lang="en-US" b="0" i="1" baseline="0" dirty="0" smtClean="0">
                          <a:latin typeface="Cambria Math" panose="02040503050406030204" pitchFamily="18" charset="0"/>
                        </a:rPr>
                        <m:t>−</m:t>
                      </m:r>
                      <m:r>
                        <a:rPr lang="en-US" i="1" baseline="0" dirty="0">
                          <a:latin typeface="Cambria Math" panose="02040503050406030204" pitchFamily="18" charset="0"/>
                        </a:rPr>
                        <m:t>1)0.25 </m:t>
                      </m:r>
                      <m:r>
                        <a:rPr lang="en-US" i="1" baseline="0" dirty="0">
                          <a:latin typeface="Cambria Math" panose="02040503050406030204" pitchFamily="18" charset="0"/>
                          <a:sym typeface="Wingdings" pitchFamily="2" charset="2"/>
                        </a:rPr>
                        <m:t> 50=</m:t>
                      </m:r>
                      <m:sSub>
                        <m:sSubPr>
                          <m:ctrlPr>
                            <a:rPr lang="en-US" b="0" i="1" baseline="0" dirty="0" smtClean="0">
                              <a:latin typeface="Cambria Math" panose="02040503050406030204" pitchFamily="18" charset="0"/>
                              <a:sym typeface="Wingdings" pitchFamily="2" charset="2"/>
                            </a:rPr>
                          </m:ctrlPr>
                        </m:sSubPr>
                        <m:e>
                          <m:r>
                            <a:rPr lang="en-US" i="1" baseline="0" dirty="0">
                              <a:latin typeface="Cambria Math" panose="02040503050406030204" pitchFamily="18" charset="0"/>
                            </a:rPr>
                            <m:t>𝑎</m:t>
                          </m:r>
                        </m:e>
                        <m:sub>
                          <m:r>
                            <a:rPr lang="en-US" i="1" baseline="0" dirty="0">
                              <a:latin typeface="Cambria Math" panose="02040503050406030204" pitchFamily="18" charset="0"/>
                            </a:rPr>
                            <m:t>1</m:t>
                          </m:r>
                        </m:sub>
                      </m:sSub>
                      <m:r>
                        <a:rPr lang="en-US" i="1" baseline="0" dirty="0">
                          <a:latin typeface="Cambria Math" panose="02040503050406030204" pitchFamily="18" charset="0"/>
                        </a:rPr>
                        <m:t>+1.75 </m:t>
                      </m:r>
                      <m:r>
                        <a:rPr lang="en-US" i="1" baseline="0" dirty="0">
                          <a:latin typeface="Cambria Math" panose="02040503050406030204" pitchFamily="18" charset="0"/>
                          <a:sym typeface="Wingdings" pitchFamily="2" charset="2"/>
                        </a:rPr>
                        <m:t> 48.25=</m:t>
                      </m:r>
                      <m:sSub>
                        <m:sSubPr>
                          <m:ctrlPr>
                            <a:rPr lang="en-US" b="0" i="1" baseline="0" dirty="0" smtClean="0">
                              <a:latin typeface="Cambria Math" panose="02040503050406030204" pitchFamily="18" charset="0"/>
                              <a:sym typeface="Wingdings" pitchFamily="2" charset="2"/>
                            </a:rPr>
                          </m:ctrlPr>
                        </m:sSubPr>
                        <m:e>
                          <m:r>
                            <a:rPr lang="en-US" i="1" baseline="0" dirty="0">
                              <a:latin typeface="Cambria Math" panose="02040503050406030204" pitchFamily="18" charset="0"/>
                            </a:rPr>
                            <m:t>𝑎</m:t>
                          </m:r>
                        </m:e>
                        <m:sub>
                          <m:r>
                            <a:rPr lang="en-US" i="1" baseline="0" dirty="0">
                              <a:latin typeface="Cambria Math" panose="02040503050406030204" pitchFamily="18" charset="0"/>
                            </a:rPr>
                            <m:t>1</m:t>
                          </m:r>
                        </m:sub>
                      </m:sSub>
                      <m:r>
                        <a:rPr lang="en-US" i="1" baseline="0" dirty="0">
                          <a:latin typeface="Cambria Math" panose="02040503050406030204" pitchFamily="18" charset="0"/>
                        </a:rPr>
                        <m:t> </m:t>
                      </m:r>
                    </m:oMath>
                  </m:oMathPara>
                </a14:m>
                <a:endParaRPr lang="en-US" baseline="0" dirty="0"/>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a:latin typeface="Cambria Math" panose="02040503050406030204" pitchFamily="18" charset="0"/>
                            </a:rPr>
                            <m:t>𝑛</m:t>
                          </m:r>
                        </m:sub>
                      </m:sSub>
                      <m:r>
                        <a:rPr lang="en-US" i="1" baseline="0" dirty="0">
                          <a:latin typeface="Cambria Math" panose="02040503050406030204" pitchFamily="18" charset="0"/>
                        </a:rPr>
                        <m:t>=48.25+</m:t>
                      </m:r>
                      <m:d>
                        <m:dPr>
                          <m:ctrlPr>
                            <a:rPr lang="en-US" i="1" baseline="0" dirty="0">
                              <a:latin typeface="Cambria Math" panose="02040503050406030204" pitchFamily="18" charset="0"/>
                            </a:rPr>
                          </m:ctrlPr>
                        </m:dPr>
                        <m:e>
                          <m:r>
                            <a:rPr lang="en-US" i="1" baseline="0" dirty="0">
                              <a:latin typeface="Cambria Math" panose="02040503050406030204" pitchFamily="18" charset="0"/>
                            </a:rPr>
                            <m:t>𝑛</m:t>
                          </m:r>
                          <m:r>
                            <a:rPr lang="en-US" b="0" i="1" baseline="0" dirty="0" smtClean="0">
                              <a:latin typeface="Cambria Math" panose="02040503050406030204" pitchFamily="18" charset="0"/>
                            </a:rPr>
                            <m:t>−</m:t>
                          </m:r>
                          <m:r>
                            <a:rPr lang="en-US" i="1" baseline="0" dirty="0">
                              <a:latin typeface="Cambria Math" panose="02040503050406030204" pitchFamily="18" charset="0"/>
                            </a:rPr>
                            <m:t>1</m:t>
                          </m:r>
                        </m:e>
                      </m:d>
                      <m:r>
                        <a:rPr lang="en-US" i="1" baseline="0" dirty="0">
                          <a:latin typeface="Cambria Math" panose="02040503050406030204" pitchFamily="18" charset="0"/>
                        </a:rPr>
                        <m:t>0.25 </m:t>
                      </m:r>
                      <m:r>
                        <a:rPr lang="en-US" i="1" baseline="0" dirty="0">
                          <a:latin typeface="Cambria Math" panose="02040503050406030204" pitchFamily="18" charset="0"/>
                          <a:sym typeface="Wingdings" pitchFamily="2" charset="2"/>
                        </a:rPr>
                        <m:t> </m:t>
                      </m:r>
                      <m:sSub>
                        <m:sSubPr>
                          <m:ctrlPr>
                            <a:rPr lang="en-US" b="0" i="1" baseline="0" dirty="0" smtClean="0">
                              <a:latin typeface="Cambria Math" panose="02040503050406030204" pitchFamily="18" charset="0"/>
                              <a:sym typeface="Wingdings" pitchFamily="2" charset="2"/>
                            </a:rPr>
                          </m:ctrlPr>
                        </m:sSubPr>
                        <m:e>
                          <m:r>
                            <a:rPr lang="en-US" i="1" baseline="0" dirty="0">
                              <a:latin typeface="Cambria Math" panose="02040503050406030204" pitchFamily="18" charset="0"/>
                            </a:rPr>
                            <m:t>𝑎</m:t>
                          </m:r>
                        </m:e>
                        <m:sub>
                          <m:r>
                            <a:rPr lang="en-US" i="1" baseline="0" dirty="0">
                              <a:latin typeface="Cambria Math" panose="02040503050406030204" pitchFamily="18" charset="0"/>
                            </a:rPr>
                            <m:t>𝑛</m:t>
                          </m:r>
                        </m:sub>
                      </m:sSub>
                      <m:r>
                        <a:rPr lang="en-US" i="1" baseline="0" dirty="0">
                          <a:latin typeface="Cambria Math" panose="02040503050406030204" pitchFamily="18" charset="0"/>
                        </a:rPr>
                        <m:t>=48.25+0.25</m:t>
                      </m:r>
                      <m:r>
                        <a:rPr lang="en-US" i="1" baseline="0" dirty="0">
                          <a:latin typeface="Cambria Math" panose="02040503050406030204" pitchFamily="18" charset="0"/>
                        </a:rPr>
                        <m:t>𝑛</m:t>
                      </m:r>
                      <m:r>
                        <a:rPr lang="en-US" b="0" i="1" baseline="0" dirty="0" smtClean="0">
                          <a:latin typeface="Cambria Math" panose="02040503050406030204" pitchFamily="18" charset="0"/>
                        </a:rPr>
                        <m:t>−</m:t>
                      </m:r>
                      <m:r>
                        <a:rPr lang="en-US" i="1" baseline="0" dirty="0">
                          <a:latin typeface="Cambria Math" panose="02040503050406030204" pitchFamily="18" charset="0"/>
                        </a:rPr>
                        <m:t>0.25 </m:t>
                      </m:r>
                      <m:r>
                        <a:rPr lang="en-US" i="1" baseline="0" dirty="0">
                          <a:latin typeface="Cambria Math" panose="02040503050406030204" pitchFamily="18" charset="0"/>
                          <a:sym typeface="Wingdings" pitchFamily="2" charset="2"/>
                        </a:rPr>
                        <m:t> </m:t>
                      </m:r>
                      <m:sSub>
                        <m:sSubPr>
                          <m:ctrlPr>
                            <a:rPr lang="en-US" b="0" i="1" baseline="0" dirty="0" smtClean="0">
                              <a:latin typeface="Cambria Math" panose="02040503050406030204" pitchFamily="18" charset="0"/>
                              <a:sym typeface="Wingdings" pitchFamily="2" charset="2"/>
                            </a:rPr>
                          </m:ctrlPr>
                        </m:sSubPr>
                        <m:e>
                          <m:r>
                            <a:rPr lang="en-US" i="1" baseline="0" dirty="0">
                              <a:latin typeface="Cambria Math" panose="02040503050406030204" pitchFamily="18" charset="0"/>
                            </a:rPr>
                            <m:t>𝑎</m:t>
                          </m:r>
                        </m:e>
                        <m:sub>
                          <m:r>
                            <a:rPr lang="en-US" i="1" baseline="0" dirty="0">
                              <a:latin typeface="Cambria Math" panose="02040503050406030204" pitchFamily="18" charset="0"/>
                            </a:rPr>
                            <m:t>𝑛</m:t>
                          </m:r>
                        </m:sub>
                      </m:sSub>
                      <m:r>
                        <a:rPr lang="en-US" i="1" baseline="0" dirty="0">
                          <a:latin typeface="Cambria Math" panose="02040503050406030204" pitchFamily="18" charset="0"/>
                        </a:rPr>
                        <m:t>=48+0.25</m:t>
                      </m:r>
                      <m:r>
                        <a:rPr lang="en-US" i="1" baseline="0" dirty="0">
                          <a:latin typeface="Cambria Math" panose="02040503050406030204" pitchFamily="18" charset="0"/>
                        </a:rPr>
                        <m:t>𝑛</m:t>
                      </m:r>
                    </m:oMath>
                  </m:oMathPara>
                </a14:m>
                <a:endParaRPr lang="en-US" baseline="0" dirty="0"/>
              </a:p>
              <a:p>
                <a:r>
                  <a:rPr lang="en-US" baseline="0" dirty="0"/>
                  <a:t>#21</a:t>
                </a:r>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𝑛</m:t>
                          </m:r>
                        </m:sub>
                      </m:sSub>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1</m:t>
                          </m:r>
                        </m:sub>
                      </m:sSub>
                      <m:r>
                        <a:rPr lang="en-US" b="0" i="1" baseline="0" smtClean="0">
                          <a:latin typeface="Cambria Math" panose="02040503050406030204" pitchFamily="18" charset="0"/>
                        </a:rPr>
                        <m:t>+</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𝑛</m:t>
                          </m:r>
                          <m:r>
                            <a:rPr lang="en-US" b="0" i="1" baseline="0" smtClean="0">
                              <a:latin typeface="Cambria Math" panose="02040503050406030204" pitchFamily="18" charset="0"/>
                            </a:rPr>
                            <m:t>−1</m:t>
                          </m:r>
                        </m:e>
                      </m:d>
                      <m:r>
                        <a:rPr lang="en-US" b="0" i="1" baseline="0" smtClean="0">
                          <a:latin typeface="Cambria Math" panose="02040503050406030204" pitchFamily="18" charset="0"/>
                        </a:rPr>
                        <m:t>𝑑</m:t>
                      </m:r>
                    </m:oMath>
                  </m:oMathPara>
                </a14:m>
                <a:endParaRPr lang="en-US" b="0" baseline="0" dirty="0"/>
              </a:p>
              <a:p>
                <a:pPr/>
                <a14:m>
                  <m:oMathPara xmlns:m="http://schemas.openxmlformats.org/officeDocument/2006/math">
                    <m:oMathParaPr>
                      <m:jc m:val="centerGroup"/>
                    </m:oMathParaPr>
                    <m:oMath xmlns:m="http://schemas.openxmlformats.org/officeDocument/2006/math">
                      <m:r>
                        <a:rPr lang="en-US" b="0" i="1" baseline="0" smtClean="0">
                          <a:latin typeface="Cambria Math" panose="02040503050406030204" pitchFamily="18" charset="0"/>
                        </a:rPr>
                        <m:t>43=</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1</m:t>
                          </m:r>
                        </m:sub>
                      </m:sSub>
                      <m:r>
                        <a:rPr lang="en-US" b="0" i="1" baseline="0" smtClean="0">
                          <a:latin typeface="Cambria Math" panose="02040503050406030204" pitchFamily="18" charset="0"/>
                        </a:rPr>
                        <m:t>+</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11−1</m:t>
                          </m:r>
                        </m:e>
                      </m:d>
                      <m:r>
                        <a:rPr lang="en-US" b="0" i="1" baseline="0" smtClean="0">
                          <a:latin typeface="Cambria Math" panose="02040503050406030204" pitchFamily="18" charset="0"/>
                        </a:rPr>
                        <m:t>5→43=</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1</m:t>
                          </m:r>
                        </m:sub>
                      </m:sSub>
                      <m:r>
                        <a:rPr lang="en-US" b="0" i="1" baseline="0" smtClean="0">
                          <a:latin typeface="Cambria Math" panose="02040503050406030204" pitchFamily="18" charset="0"/>
                        </a:rPr>
                        <m:t>+50→−7=</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1</m:t>
                          </m:r>
                        </m:sub>
                      </m:sSub>
                    </m:oMath>
                  </m:oMathPara>
                </a14:m>
                <a:endParaRPr lang="en-US" b="0" baseline="0" dirty="0"/>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𝑛</m:t>
                          </m:r>
                        </m:sub>
                      </m:sSub>
                      <m:r>
                        <a:rPr lang="en-US" b="0" i="1" baseline="0" smtClean="0">
                          <a:latin typeface="Cambria Math" panose="02040503050406030204" pitchFamily="18" charset="0"/>
                        </a:rPr>
                        <m:t>=−7+</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𝑛</m:t>
                          </m:r>
                          <m:r>
                            <a:rPr lang="en-US" b="0" i="1" baseline="0" smtClean="0">
                              <a:latin typeface="Cambria Math" panose="02040503050406030204" pitchFamily="18" charset="0"/>
                            </a:rPr>
                            <m:t>−1</m:t>
                          </m:r>
                        </m:e>
                      </m:d>
                      <m:r>
                        <a:rPr lang="en-US" b="0" i="1" baseline="0" smtClean="0">
                          <a:latin typeface="Cambria Math" panose="02040503050406030204" pitchFamily="18" charset="0"/>
                        </a:rPr>
                        <m:t>5→</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𝑛</m:t>
                          </m:r>
                        </m:sub>
                      </m:sSub>
                      <m:r>
                        <a:rPr lang="en-US" b="0" i="1" baseline="0" smtClean="0">
                          <a:latin typeface="Cambria Math" panose="02040503050406030204" pitchFamily="18" charset="0"/>
                        </a:rPr>
                        <m:t>=−7+5</m:t>
                      </m:r>
                      <m:r>
                        <a:rPr lang="en-US" b="0" i="1" baseline="0" smtClean="0">
                          <a:latin typeface="Cambria Math" panose="02040503050406030204" pitchFamily="18" charset="0"/>
                        </a:rPr>
                        <m:t>𝑛</m:t>
                      </m:r>
                      <m:r>
                        <a:rPr lang="en-US" b="0" i="1" baseline="0" smtClean="0">
                          <a:latin typeface="Cambria Math" panose="02040503050406030204" pitchFamily="18" charset="0"/>
                        </a:rPr>
                        <m:t>−5→</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𝑛</m:t>
                          </m:r>
                        </m:sub>
                      </m:sSub>
                      <m:r>
                        <a:rPr lang="en-US" b="0" i="1" baseline="0" smtClean="0">
                          <a:latin typeface="Cambria Math" panose="02040503050406030204" pitchFamily="18" charset="0"/>
                        </a:rPr>
                        <m:t>=5</m:t>
                      </m:r>
                      <m:r>
                        <a:rPr lang="en-US" b="0" i="1" baseline="0" smtClean="0">
                          <a:latin typeface="Cambria Math" panose="02040503050406030204" pitchFamily="18" charset="0"/>
                        </a:rPr>
                        <m:t>𝑛</m:t>
                      </m:r>
                      <m:r>
                        <a:rPr lang="en-US" b="0" i="1" baseline="0" smtClean="0">
                          <a:latin typeface="Cambria Math" panose="02040503050406030204" pitchFamily="18" charset="0"/>
                        </a:rPr>
                        <m:t>−12</m:t>
                      </m:r>
                    </m:oMath>
                  </m:oMathPara>
                </a14:m>
                <a:endParaRPr lang="en-US" baseline="0" dirty="0"/>
              </a:p>
            </p:txBody>
          </p:sp>
        </mc:Choice>
        <mc:Fallback xmlns="">
          <p:sp>
            <p:nvSpPr>
              <p:cNvPr id="3" name="Notes Placeholder 2"/>
              <p:cNvSpPr>
                <a:spLocks noGrp="1"/>
              </p:cNvSpPr>
              <p:nvPr>
                <p:ph type="body" idx="1"/>
              </p:nvPr>
            </p:nvSpPr>
            <p:spPr/>
            <p:txBody>
              <a:bodyPr>
                <a:normAutofit/>
              </a:bodyPr>
              <a:lstStyle/>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𝑛=𝑎</a:t>
                </a:r>
                <a:r>
                  <a:rPr lang="en-US" b="0" i="0" baseline="0" dirty="0">
                    <a:latin typeface="Cambria Math" panose="02040503050406030204" pitchFamily="18" charset="0"/>
                  </a:rPr>
                  <a:t>_1</a:t>
                </a:r>
                <a:r>
                  <a:rPr lang="en-US" i="0" baseline="0" dirty="0">
                    <a:latin typeface="Cambria Math" panose="02040503050406030204" pitchFamily="18" charset="0"/>
                  </a:rPr>
                  <a:t>+(𝑛</a:t>
                </a:r>
                <a:r>
                  <a:rPr lang="en-US" b="0" i="0" baseline="0" dirty="0">
                    <a:latin typeface="Cambria Math" panose="02040503050406030204" pitchFamily="18" charset="0"/>
                  </a:rPr>
                  <a:t>−</a:t>
                </a:r>
                <a:r>
                  <a:rPr lang="en-US" i="0" baseline="0" dirty="0">
                    <a:latin typeface="Cambria Math" panose="02040503050406030204" pitchFamily="18" charset="0"/>
                  </a:rPr>
                  <a:t>1)𝑑</a:t>
                </a:r>
                <a:endParaRPr lang="en-US" baseline="0" dirty="0"/>
              </a:p>
              <a:p>
                <a:r>
                  <a:rPr lang="en-US" i="0" baseline="0" dirty="0">
                    <a:latin typeface="Cambria Math" panose="02040503050406030204" pitchFamily="18" charset="0"/>
                  </a:rPr>
                  <a:t>50=𝑎</a:t>
                </a:r>
                <a:r>
                  <a:rPr lang="en-US" b="0" i="0" baseline="0" dirty="0">
                    <a:latin typeface="Cambria Math" panose="02040503050406030204" pitchFamily="18" charset="0"/>
                  </a:rPr>
                  <a:t>_</a:t>
                </a:r>
                <a:r>
                  <a:rPr lang="en-US" i="0" baseline="0" dirty="0">
                    <a:latin typeface="Cambria Math" panose="02040503050406030204" pitchFamily="18" charset="0"/>
                  </a:rPr>
                  <a:t>1+(8</a:t>
                </a:r>
                <a:r>
                  <a:rPr lang="en-US" b="0" i="0" baseline="0" dirty="0">
                    <a:latin typeface="Cambria Math" panose="02040503050406030204" pitchFamily="18" charset="0"/>
                  </a:rPr>
                  <a:t>−</a:t>
                </a:r>
                <a:r>
                  <a:rPr lang="en-US" i="0" baseline="0" dirty="0">
                    <a:latin typeface="Cambria Math" panose="02040503050406030204" pitchFamily="18" charset="0"/>
                  </a:rPr>
                  <a:t>1)0.25 </a:t>
                </a:r>
                <a:r>
                  <a:rPr lang="en-US" i="0" baseline="0" dirty="0">
                    <a:latin typeface="Cambria Math" panose="02040503050406030204" pitchFamily="18" charset="0"/>
                    <a:sym typeface="Wingdings" pitchFamily="2" charset="2"/>
                  </a:rPr>
                  <a:t> 50=</a:t>
                </a:r>
                <a:r>
                  <a:rPr lang="en-US" i="0" baseline="0" dirty="0">
                    <a:latin typeface="Cambria Math" panose="02040503050406030204" pitchFamily="18" charset="0"/>
                  </a:rPr>
                  <a:t>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rPr>
                  <a:t>1+1.75 </a:t>
                </a:r>
                <a:r>
                  <a:rPr lang="en-US" i="0" baseline="0" dirty="0">
                    <a:latin typeface="Cambria Math" panose="02040503050406030204" pitchFamily="18" charset="0"/>
                    <a:sym typeface="Wingdings" pitchFamily="2" charset="2"/>
                  </a:rPr>
                  <a:t> 48.25=</a:t>
                </a:r>
                <a:r>
                  <a:rPr lang="en-US" i="0" baseline="0" dirty="0">
                    <a:latin typeface="Cambria Math" panose="02040503050406030204" pitchFamily="18" charset="0"/>
                  </a:rPr>
                  <a:t>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rPr>
                  <a:t>1  </a:t>
                </a:r>
                <a:endParaRPr lang="en-US" baseline="0" dirty="0"/>
              </a:p>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𝑛=48.25+(𝑛</a:t>
                </a:r>
                <a:r>
                  <a:rPr lang="en-US" b="0" i="0" baseline="0" dirty="0">
                    <a:latin typeface="Cambria Math" panose="02040503050406030204" pitchFamily="18" charset="0"/>
                  </a:rPr>
                  <a:t>−</a:t>
                </a:r>
                <a:r>
                  <a:rPr lang="en-US" i="0" baseline="0" dirty="0">
                    <a:latin typeface="Cambria Math" panose="02040503050406030204" pitchFamily="18" charset="0"/>
                  </a:rPr>
                  <a:t>1)0.25 </a:t>
                </a:r>
                <a:r>
                  <a:rPr lang="en-US" i="0" baseline="0" dirty="0">
                    <a:latin typeface="Cambria Math" panose="02040503050406030204" pitchFamily="18" charset="0"/>
                    <a:sym typeface="Wingdings" pitchFamily="2" charset="2"/>
                  </a:rPr>
                  <a:t> </a:t>
                </a:r>
                <a:r>
                  <a:rPr lang="en-US" i="0" baseline="0" dirty="0">
                    <a:latin typeface="Cambria Math" panose="02040503050406030204" pitchFamily="18" charset="0"/>
                  </a:rPr>
                  <a:t>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rPr>
                  <a:t>𝑛=48.25+0.25𝑛</a:t>
                </a:r>
                <a:r>
                  <a:rPr lang="en-US" b="0" i="0" baseline="0" dirty="0">
                    <a:latin typeface="Cambria Math" panose="02040503050406030204" pitchFamily="18" charset="0"/>
                  </a:rPr>
                  <a:t>−</a:t>
                </a:r>
                <a:r>
                  <a:rPr lang="en-US" i="0" baseline="0" dirty="0">
                    <a:latin typeface="Cambria Math" panose="02040503050406030204" pitchFamily="18" charset="0"/>
                  </a:rPr>
                  <a:t>0.25 </a:t>
                </a:r>
                <a:r>
                  <a:rPr lang="en-US" i="0" baseline="0" dirty="0">
                    <a:latin typeface="Cambria Math" panose="02040503050406030204" pitchFamily="18" charset="0"/>
                    <a:sym typeface="Wingdings" pitchFamily="2" charset="2"/>
                  </a:rPr>
                  <a:t> </a:t>
                </a:r>
                <a:r>
                  <a:rPr lang="en-US" i="0" baseline="0" dirty="0">
                    <a:latin typeface="Cambria Math" panose="02040503050406030204" pitchFamily="18" charset="0"/>
                  </a:rPr>
                  <a:t>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rPr>
                  <a:t>𝑛=48+0.25𝑛</a:t>
                </a:r>
                <a:endParaRPr lang="en-US" baseline="0" dirty="0"/>
              </a:p>
            </p:txBody>
          </p:sp>
        </mc:Fallback>
      </mc:AlternateContent>
      <p:sp>
        <p:nvSpPr>
          <p:cNvPr id="4" name="Slide Number Placeholder 3"/>
          <p:cNvSpPr>
            <a:spLocks noGrp="1"/>
          </p:cNvSpPr>
          <p:nvPr>
            <p:ph type="sldNum" sz="quarter" idx="10"/>
          </p:nvPr>
        </p:nvSpPr>
        <p:spPr/>
        <p:txBody>
          <a:bodyPr/>
          <a:lstStyle/>
          <a:p>
            <a:fld id="{E4000B33-EE8D-4D16-BE17-5EB444ABC47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p:txBody>
          <a:bodyPr>
            <a:normAutofit/>
          </a:bodyPr>
          <a:lstStyle/>
          <a:p>
            <a:pPr defTabSz="1021655">
              <a:defRPr/>
            </a:pPr>
            <a:r>
              <a:rPr lang="en-US" dirty="0"/>
              <a:t>a</a:t>
            </a:r>
            <a:r>
              <a:rPr lang="en-US" baseline="-25000" dirty="0"/>
              <a:t>n</a:t>
            </a:r>
            <a:r>
              <a:rPr lang="en-US" baseline="0" dirty="0"/>
              <a:t> = a</a:t>
            </a:r>
            <a:r>
              <a:rPr lang="en-US" baseline="-25000" dirty="0"/>
              <a:t>1</a:t>
            </a:r>
            <a:r>
              <a:rPr lang="en-US" baseline="0" dirty="0"/>
              <a:t> + (n – 1)d</a:t>
            </a:r>
          </a:p>
          <a:p>
            <a:r>
              <a:rPr lang="en-US" dirty="0"/>
              <a:t>10 = </a:t>
            </a:r>
            <a:r>
              <a:rPr lang="en-US" baseline="0" dirty="0"/>
              <a:t>a</a:t>
            </a:r>
            <a:r>
              <a:rPr lang="en-US" baseline="-25000" dirty="0"/>
              <a:t>1</a:t>
            </a:r>
            <a:r>
              <a:rPr lang="en-US" baseline="0" dirty="0"/>
              <a:t> + (5 – 1)d 	</a:t>
            </a:r>
            <a:r>
              <a:rPr lang="en-US" baseline="0" dirty="0">
                <a:sym typeface="Wingdings" pitchFamily="2" charset="2"/>
              </a:rPr>
              <a:t> 10   = </a:t>
            </a:r>
            <a:r>
              <a:rPr lang="en-US" baseline="0" dirty="0"/>
              <a:t>a</a:t>
            </a:r>
            <a:r>
              <a:rPr lang="en-US" baseline="-25000" dirty="0"/>
              <a:t>1</a:t>
            </a:r>
            <a:r>
              <a:rPr lang="en-US" baseline="0" dirty="0"/>
              <a:t> +  4d</a:t>
            </a:r>
          </a:p>
          <a:p>
            <a:r>
              <a:rPr lang="en-US" baseline="0" dirty="0"/>
              <a:t>110 = a</a:t>
            </a:r>
            <a:r>
              <a:rPr lang="en-US" baseline="-25000" dirty="0"/>
              <a:t>1</a:t>
            </a:r>
            <a:r>
              <a:rPr lang="en-US" baseline="0" dirty="0"/>
              <a:t> + (30 – 1)d	</a:t>
            </a:r>
            <a:r>
              <a:rPr lang="en-US" baseline="0" dirty="0">
                <a:sym typeface="Wingdings" pitchFamily="2" charset="2"/>
              </a:rPr>
              <a:t> 110 = </a:t>
            </a:r>
            <a:r>
              <a:rPr lang="en-US" baseline="0" dirty="0"/>
              <a:t>a</a:t>
            </a:r>
            <a:r>
              <a:rPr lang="en-US" baseline="-25000" dirty="0"/>
              <a:t>1</a:t>
            </a:r>
            <a:r>
              <a:rPr lang="en-US" baseline="0" dirty="0"/>
              <a:t> + 29d</a:t>
            </a:r>
          </a:p>
          <a:p>
            <a:r>
              <a:rPr lang="en-US" baseline="0" dirty="0"/>
              <a:t>Linear combination</a:t>
            </a:r>
          </a:p>
          <a:p>
            <a:r>
              <a:rPr lang="en-US" baseline="0" dirty="0"/>
              <a:t>-10 = -a</a:t>
            </a:r>
            <a:r>
              <a:rPr lang="en-US" baseline="-25000" dirty="0"/>
              <a:t>1</a:t>
            </a:r>
            <a:r>
              <a:rPr lang="en-US" baseline="0" dirty="0"/>
              <a:t> –  4d</a:t>
            </a:r>
          </a:p>
          <a:p>
            <a:r>
              <a:rPr lang="en-US" u="sng" baseline="0" dirty="0"/>
              <a:t>110 = a</a:t>
            </a:r>
            <a:r>
              <a:rPr lang="en-US" u="sng" baseline="-25000" dirty="0"/>
              <a:t>1</a:t>
            </a:r>
            <a:r>
              <a:rPr lang="en-US" u="sng" baseline="0" dirty="0"/>
              <a:t> + 29d</a:t>
            </a:r>
          </a:p>
          <a:p>
            <a:r>
              <a:rPr lang="en-US" u="none" baseline="0" dirty="0"/>
              <a:t>100 = 25 d</a:t>
            </a:r>
          </a:p>
          <a:p>
            <a:r>
              <a:rPr lang="en-US" u="none" baseline="0" dirty="0"/>
              <a:t>d = 4</a:t>
            </a:r>
          </a:p>
          <a:p>
            <a:endParaRPr lang="en-US" u="none" baseline="0" dirty="0"/>
          </a:p>
          <a:p>
            <a:r>
              <a:rPr lang="en-US" u="none" baseline="0" dirty="0"/>
              <a:t>Substitute</a:t>
            </a:r>
          </a:p>
          <a:p>
            <a:pPr marL="255413" indent="-255413">
              <a:buAutoNum type="arabicPlain" startAt="10"/>
            </a:pPr>
            <a:r>
              <a:rPr lang="en-US" baseline="0" dirty="0">
                <a:sym typeface="Wingdings" pitchFamily="2" charset="2"/>
              </a:rPr>
              <a:t>= </a:t>
            </a:r>
            <a:r>
              <a:rPr lang="en-US" baseline="0" dirty="0"/>
              <a:t>a</a:t>
            </a:r>
            <a:r>
              <a:rPr lang="en-US" baseline="-25000" dirty="0"/>
              <a:t>1</a:t>
            </a:r>
            <a:r>
              <a:rPr lang="en-US" baseline="0" dirty="0"/>
              <a:t> +  4d </a:t>
            </a:r>
            <a:r>
              <a:rPr lang="en-US" baseline="0" dirty="0">
                <a:sym typeface="Wingdings" pitchFamily="2" charset="2"/>
              </a:rPr>
              <a:t> 10 = </a:t>
            </a:r>
            <a:r>
              <a:rPr lang="en-US" baseline="0" dirty="0"/>
              <a:t>a</a:t>
            </a:r>
            <a:r>
              <a:rPr lang="en-US" baseline="-25000" dirty="0"/>
              <a:t>1</a:t>
            </a:r>
            <a:r>
              <a:rPr lang="en-US" baseline="0" dirty="0"/>
              <a:t> + 4(4) </a:t>
            </a:r>
            <a:r>
              <a:rPr lang="en-US" baseline="0" dirty="0">
                <a:sym typeface="Wingdings" pitchFamily="2" charset="2"/>
              </a:rPr>
              <a:t> </a:t>
            </a:r>
            <a:r>
              <a:rPr lang="en-US" baseline="0" dirty="0"/>
              <a:t>a</a:t>
            </a:r>
            <a:r>
              <a:rPr lang="en-US" baseline="-25000" dirty="0"/>
              <a:t>1</a:t>
            </a:r>
            <a:r>
              <a:rPr lang="en-US" baseline="0" dirty="0"/>
              <a:t> = -6</a:t>
            </a:r>
          </a:p>
          <a:p>
            <a:pPr marL="255413" indent="-255413">
              <a:buAutoNum type="arabicPlain" startAt="10"/>
            </a:pPr>
            <a:endParaRPr lang="en-US" u="none" baseline="0" dirty="0"/>
          </a:p>
          <a:p>
            <a:pPr marL="255413" indent="-255413"/>
            <a:r>
              <a:rPr lang="en-US" u="none" baseline="0" dirty="0"/>
              <a:t>Rule </a:t>
            </a:r>
          </a:p>
          <a:p>
            <a:pPr marL="255413" indent="-255413"/>
            <a:r>
              <a:rPr lang="en-US" u="none" baseline="0" dirty="0"/>
              <a:t>a</a:t>
            </a:r>
            <a:r>
              <a:rPr lang="en-US" u="none" baseline="-25000" dirty="0"/>
              <a:t>n</a:t>
            </a:r>
            <a:r>
              <a:rPr lang="en-US" u="none" baseline="0" dirty="0"/>
              <a:t> = -6 +(n – 1)4 </a:t>
            </a:r>
            <a:r>
              <a:rPr lang="en-US" u="none" baseline="0" dirty="0">
                <a:sym typeface="Wingdings" pitchFamily="2" charset="2"/>
              </a:rPr>
              <a:t> </a:t>
            </a:r>
            <a:r>
              <a:rPr lang="en-US" u="none" baseline="0" dirty="0"/>
              <a:t>a</a:t>
            </a:r>
            <a:r>
              <a:rPr lang="en-US" u="none" baseline="-25000" dirty="0"/>
              <a:t>n</a:t>
            </a:r>
            <a:r>
              <a:rPr lang="en-US" u="none" baseline="0" dirty="0"/>
              <a:t> = -6 + 4n – 4 </a:t>
            </a:r>
            <a:r>
              <a:rPr lang="en-US" u="none" baseline="0" dirty="0">
                <a:sym typeface="Wingdings" pitchFamily="2" charset="2"/>
              </a:rPr>
              <a:t> </a:t>
            </a:r>
            <a:r>
              <a:rPr lang="en-US" u="none" baseline="0" dirty="0"/>
              <a:t>a</a:t>
            </a:r>
            <a:r>
              <a:rPr lang="en-US" u="none" baseline="-25000" dirty="0"/>
              <a:t>n</a:t>
            </a:r>
            <a:r>
              <a:rPr lang="en-US" u="none" baseline="0" dirty="0"/>
              <a:t> </a:t>
            </a:r>
            <a:r>
              <a:rPr lang="en-US" b="0" u="none" baseline="0" dirty="0"/>
              <a:t>= 4n - 10</a:t>
            </a:r>
            <a:endParaRPr lang="en-US" u="none" dirty="0"/>
          </a:p>
        </p:txBody>
      </p:sp>
      <p:sp>
        <p:nvSpPr>
          <p:cNvPr id="4" name="Slide Number Placeholder 3"/>
          <p:cNvSpPr>
            <a:spLocks noGrp="1"/>
          </p:cNvSpPr>
          <p:nvPr>
            <p:ph type="sldNum" sz="quarter" idx="10"/>
          </p:nvPr>
        </p:nvSpPr>
        <p:spPr/>
        <p:txBody>
          <a:bodyPr/>
          <a:lstStyle/>
          <a:p>
            <a:fld id="{E4000B33-EE8D-4D16-BE17-5EB444ABC47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p:txBody>
          <a:bodyPr>
            <a:normAutofit/>
          </a:bodyPr>
          <a:lstStyle/>
          <a:p>
            <a:pPr defTabSz="1021655">
              <a:defRPr/>
            </a:pPr>
            <a:r>
              <a:rPr lang="en-US" dirty="0"/>
              <a:t>a</a:t>
            </a:r>
            <a:r>
              <a:rPr lang="en-US" baseline="-25000" dirty="0"/>
              <a:t>n</a:t>
            </a:r>
            <a:r>
              <a:rPr lang="en-US" baseline="0" dirty="0"/>
              <a:t> = a</a:t>
            </a:r>
            <a:r>
              <a:rPr lang="en-US" baseline="-25000" dirty="0"/>
              <a:t>1</a:t>
            </a:r>
            <a:r>
              <a:rPr lang="en-US" baseline="0" dirty="0"/>
              <a:t> + (n – 1)d</a:t>
            </a:r>
          </a:p>
          <a:p>
            <a:r>
              <a:rPr lang="en-US" dirty="0"/>
              <a:t>12 = </a:t>
            </a:r>
            <a:r>
              <a:rPr lang="en-US" baseline="0" dirty="0"/>
              <a:t>a</a:t>
            </a:r>
            <a:r>
              <a:rPr lang="en-US" baseline="-25000" dirty="0"/>
              <a:t>1</a:t>
            </a:r>
            <a:r>
              <a:rPr lang="en-US" baseline="0" dirty="0"/>
              <a:t> + (8 – 1)d 	</a:t>
            </a:r>
            <a:r>
              <a:rPr lang="en-US" baseline="0" dirty="0">
                <a:sym typeface="Wingdings" pitchFamily="2" charset="2"/>
              </a:rPr>
              <a:t> 12   = </a:t>
            </a:r>
            <a:r>
              <a:rPr lang="en-US" baseline="0" dirty="0"/>
              <a:t>a</a:t>
            </a:r>
            <a:r>
              <a:rPr lang="en-US" baseline="-25000" dirty="0"/>
              <a:t>1</a:t>
            </a:r>
            <a:r>
              <a:rPr lang="en-US" baseline="0" dirty="0"/>
              <a:t> +  7d</a:t>
            </a:r>
          </a:p>
          <a:p>
            <a:r>
              <a:rPr lang="en-US" baseline="0" dirty="0"/>
              <a:t>22 = a</a:t>
            </a:r>
            <a:r>
              <a:rPr lang="en-US" baseline="-25000" dirty="0"/>
              <a:t>1</a:t>
            </a:r>
            <a:r>
              <a:rPr lang="en-US" baseline="0" dirty="0"/>
              <a:t> + (16 – 1)d	</a:t>
            </a:r>
            <a:r>
              <a:rPr lang="en-US" baseline="0" dirty="0">
                <a:sym typeface="Wingdings" pitchFamily="2" charset="2"/>
              </a:rPr>
              <a:t> 22   = </a:t>
            </a:r>
            <a:r>
              <a:rPr lang="en-US" baseline="0" dirty="0"/>
              <a:t>a</a:t>
            </a:r>
            <a:r>
              <a:rPr lang="en-US" baseline="-25000" dirty="0"/>
              <a:t>1</a:t>
            </a:r>
            <a:r>
              <a:rPr lang="en-US" baseline="0" dirty="0"/>
              <a:t> + 15d</a:t>
            </a:r>
          </a:p>
          <a:p>
            <a:r>
              <a:rPr lang="en-US" baseline="0" dirty="0"/>
              <a:t>Linear combination</a:t>
            </a:r>
          </a:p>
          <a:p>
            <a:r>
              <a:rPr lang="en-US" baseline="0" dirty="0"/>
              <a:t>-12 = -a</a:t>
            </a:r>
            <a:r>
              <a:rPr lang="en-US" baseline="-25000" dirty="0"/>
              <a:t>1</a:t>
            </a:r>
            <a:r>
              <a:rPr lang="en-US" baseline="0" dirty="0"/>
              <a:t> –  7d</a:t>
            </a:r>
          </a:p>
          <a:p>
            <a:r>
              <a:rPr lang="en-US" u="sng" baseline="0" dirty="0"/>
              <a:t>  22 = a</a:t>
            </a:r>
            <a:r>
              <a:rPr lang="en-US" u="sng" baseline="-25000" dirty="0"/>
              <a:t>1</a:t>
            </a:r>
            <a:r>
              <a:rPr lang="en-US" u="sng" baseline="0" dirty="0"/>
              <a:t> + 15d</a:t>
            </a:r>
          </a:p>
          <a:p>
            <a:r>
              <a:rPr lang="en-US" u="none" baseline="0" dirty="0"/>
              <a:t>  10 = 8 d</a:t>
            </a:r>
          </a:p>
          <a:p>
            <a:r>
              <a:rPr lang="en-US" u="none" baseline="0" dirty="0"/>
              <a:t>d = 5/4</a:t>
            </a:r>
          </a:p>
          <a:p>
            <a:endParaRPr lang="en-US" u="none" baseline="0" dirty="0"/>
          </a:p>
          <a:p>
            <a:r>
              <a:rPr lang="en-US" u="none" baseline="0" dirty="0"/>
              <a:t>Substitute</a:t>
            </a:r>
          </a:p>
          <a:p>
            <a:pPr marL="0" indent="0">
              <a:buNone/>
            </a:pPr>
            <a:r>
              <a:rPr lang="en-US" baseline="0" dirty="0">
                <a:sym typeface="Wingdings" pitchFamily="2" charset="2"/>
              </a:rPr>
              <a:t>12 = </a:t>
            </a:r>
            <a:r>
              <a:rPr lang="en-US" baseline="0" dirty="0"/>
              <a:t>a</a:t>
            </a:r>
            <a:r>
              <a:rPr lang="en-US" baseline="-25000" dirty="0"/>
              <a:t>1</a:t>
            </a:r>
            <a:r>
              <a:rPr lang="en-US" baseline="0" dirty="0"/>
              <a:t> +  7d </a:t>
            </a:r>
            <a:r>
              <a:rPr lang="en-US" baseline="0" dirty="0">
                <a:sym typeface="Wingdings" pitchFamily="2" charset="2"/>
              </a:rPr>
              <a:t> 12 = </a:t>
            </a:r>
            <a:r>
              <a:rPr lang="en-US" baseline="0" dirty="0"/>
              <a:t>a</a:t>
            </a:r>
            <a:r>
              <a:rPr lang="en-US" baseline="-25000" dirty="0"/>
              <a:t>1</a:t>
            </a:r>
            <a:r>
              <a:rPr lang="en-US" baseline="0" dirty="0"/>
              <a:t> + 7(5/4) </a:t>
            </a:r>
            <a:r>
              <a:rPr lang="en-US" baseline="0" dirty="0">
                <a:sym typeface="Wingdings" pitchFamily="2" charset="2"/>
              </a:rPr>
              <a:t> 12 = a</a:t>
            </a:r>
            <a:r>
              <a:rPr lang="en-US" baseline="-25000" dirty="0">
                <a:sym typeface="Wingdings" pitchFamily="2" charset="2"/>
              </a:rPr>
              <a:t>1</a:t>
            </a:r>
            <a:r>
              <a:rPr lang="en-US" baseline="0" dirty="0">
                <a:sym typeface="Wingdings" pitchFamily="2" charset="2"/>
              </a:rPr>
              <a:t> + 35/4 </a:t>
            </a:r>
            <a:r>
              <a:rPr lang="en-US" baseline="30000" dirty="0">
                <a:sym typeface="Wingdings" pitchFamily="2" charset="2"/>
              </a:rPr>
              <a:t> </a:t>
            </a:r>
            <a:r>
              <a:rPr lang="en-US" baseline="0" dirty="0"/>
              <a:t>a</a:t>
            </a:r>
            <a:r>
              <a:rPr lang="en-US" baseline="-25000" dirty="0"/>
              <a:t>1</a:t>
            </a:r>
            <a:r>
              <a:rPr lang="en-US" baseline="0" dirty="0"/>
              <a:t> = 13/4</a:t>
            </a:r>
          </a:p>
          <a:p>
            <a:pPr marL="255413" indent="-255413">
              <a:buAutoNum type="arabicPlain" startAt="10"/>
            </a:pPr>
            <a:endParaRPr lang="en-US" u="none" baseline="0" dirty="0"/>
          </a:p>
          <a:p>
            <a:pPr marL="255413" indent="-255413"/>
            <a:r>
              <a:rPr lang="en-US" u="none" baseline="0" dirty="0"/>
              <a:t>Rule </a:t>
            </a:r>
          </a:p>
          <a:p>
            <a:pPr marL="255413" indent="-255413"/>
            <a:r>
              <a:rPr lang="en-US" u="none" baseline="0" dirty="0"/>
              <a:t>a</a:t>
            </a:r>
            <a:r>
              <a:rPr lang="en-US" u="none" baseline="-25000" dirty="0"/>
              <a:t>n</a:t>
            </a:r>
            <a:r>
              <a:rPr lang="en-US" u="none" baseline="0" dirty="0"/>
              <a:t> = 13/4 +(n – 1)5/4 </a:t>
            </a:r>
            <a:r>
              <a:rPr lang="en-US" u="none" baseline="0" dirty="0">
                <a:sym typeface="Wingdings" pitchFamily="2" charset="2"/>
              </a:rPr>
              <a:t> </a:t>
            </a:r>
            <a:r>
              <a:rPr lang="en-US" u="none" baseline="0" dirty="0"/>
              <a:t>a</a:t>
            </a:r>
            <a:r>
              <a:rPr lang="en-US" u="none" baseline="-25000" dirty="0"/>
              <a:t>n</a:t>
            </a:r>
            <a:r>
              <a:rPr lang="en-US" u="none" baseline="0" dirty="0"/>
              <a:t> = 13/4 + 5n/4 – 5/4 </a:t>
            </a:r>
            <a:r>
              <a:rPr lang="en-US" u="none" baseline="0" dirty="0">
                <a:sym typeface="Wingdings" pitchFamily="2" charset="2"/>
              </a:rPr>
              <a:t> </a:t>
            </a:r>
            <a:r>
              <a:rPr lang="en-US" u="none" baseline="0" dirty="0"/>
              <a:t>a</a:t>
            </a:r>
            <a:r>
              <a:rPr lang="en-US" u="none" baseline="-25000" dirty="0"/>
              <a:t>n</a:t>
            </a:r>
            <a:r>
              <a:rPr lang="en-US" u="none" baseline="0" dirty="0"/>
              <a:t> </a:t>
            </a:r>
            <a:r>
              <a:rPr lang="en-US" b="0" u="none" baseline="0" dirty="0"/>
              <a:t>= (5/4)n + 2</a:t>
            </a:r>
            <a:endParaRPr lang="en-US" u="none" dirty="0"/>
          </a:p>
        </p:txBody>
      </p:sp>
      <p:sp>
        <p:nvSpPr>
          <p:cNvPr id="4" name="Slide Number Placeholder 3"/>
          <p:cNvSpPr>
            <a:spLocks noGrp="1"/>
          </p:cNvSpPr>
          <p:nvPr>
            <p:ph type="sldNum" sz="quarter" idx="10"/>
          </p:nvPr>
        </p:nvSpPr>
        <p:spPr/>
        <p:txBody>
          <a:bodyPr/>
          <a:lstStyle/>
          <a:p>
            <a:fld id="{E4000B33-EE8D-4D16-BE17-5EB444ABC479}" type="slidenum">
              <a:rPr lang="en-US" smtClean="0"/>
              <a:pPr/>
              <a:t>22</a:t>
            </a:fld>
            <a:endParaRPr lang="en-US"/>
          </a:p>
        </p:txBody>
      </p:sp>
    </p:spTree>
    <p:extLst>
      <p:ext uri="{BB962C8B-B14F-4D97-AF65-F5344CB8AC3E}">
        <p14:creationId xmlns:p14="http://schemas.microsoft.com/office/powerpoint/2010/main" val="4049109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p:txBody>
          <a:bodyPr>
            <a:normAutofit/>
          </a:bodyPr>
          <a:lstStyle/>
          <a:p>
            <a:r>
              <a:rPr lang="en-US" dirty="0"/>
              <a:t>From example</a:t>
            </a:r>
            <a:r>
              <a:rPr lang="en-US" baseline="0" dirty="0"/>
              <a:t>:</a:t>
            </a:r>
          </a:p>
          <a:p>
            <a:r>
              <a:rPr lang="en-US" baseline="0" dirty="0"/>
              <a:t>First and last (a</a:t>
            </a:r>
            <a:r>
              <a:rPr lang="en-US" baseline="-25000" dirty="0"/>
              <a:t>1</a:t>
            </a:r>
            <a:r>
              <a:rPr lang="en-US" baseline="0" dirty="0"/>
              <a:t> + a</a:t>
            </a:r>
            <a:r>
              <a:rPr lang="en-US" baseline="-25000" dirty="0"/>
              <a:t>n</a:t>
            </a:r>
            <a:r>
              <a:rPr lang="en-US" baseline="0" dirty="0"/>
              <a:t>) = 11</a:t>
            </a:r>
          </a:p>
          <a:p>
            <a:r>
              <a:rPr lang="en-US" baseline="0" dirty="0"/>
              <a:t>10 numbers but only half as </a:t>
            </a:r>
            <a:r>
              <a:rPr lang="en-US" baseline="0"/>
              <a:t>many pairs (n/2)</a:t>
            </a:r>
            <a:endParaRPr lang="en-US"/>
          </a:p>
        </p:txBody>
      </p:sp>
      <p:sp>
        <p:nvSpPr>
          <p:cNvPr id="4" name="Slide Number Placeholder 3"/>
          <p:cNvSpPr>
            <a:spLocks noGrp="1"/>
          </p:cNvSpPr>
          <p:nvPr>
            <p:ph type="sldNum" sz="quarter" idx="10"/>
          </p:nvPr>
        </p:nvSpPr>
        <p:spPr/>
        <p:txBody>
          <a:bodyPr/>
          <a:lstStyle/>
          <a:p>
            <a:fld id="{E4000B33-EE8D-4D16-BE17-5EB444ABC47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a:latin typeface="Cambria Math" panose="02040503050406030204" pitchFamily="18" charset="0"/>
                            </a:rPr>
                            <m:t>25</m:t>
                          </m:r>
                        </m:sub>
                      </m:sSub>
                      <m:r>
                        <a:rPr lang="en-US" i="1" baseline="0" dirty="0">
                          <a:latin typeface="Cambria Math" panose="02040503050406030204" pitchFamily="18" charset="0"/>
                        </a:rPr>
                        <m:t>=20+(25−1)(−2)=−28</m:t>
                      </m:r>
                    </m:oMath>
                  </m:oMathPara>
                </a14:m>
                <a:endParaRPr lang="en-US" baseline="0" dirty="0"/>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𝑆</m:t>
                          </m:r>
                        </m:e>
                        <m:sub>
                          <m:r>
                            <a:rPr lang="en-US" i="1" baseline="0" dirty="0">
                              <a:latin typeface="Cambria Math" panose="02040503050406030204" pitchFamily="18" charset="0"/>
                            </a:rPr>
                            <m:t>25</m:t>
                          </m:r>
                        </m:sub>
                      </m:sSub>
                      <m:r>
                        <a:rPr lang="en-US" i="1" baseline="0" dirty="0">
                          <a:latin typeface="Cambria Math" panose="02040503050406030204" pitchFamily="18" charset="0"/>
                        </a:rPr>
                        <m:t>=25</m:t>
                      </m:r>
                      <m:d>
                        <m:dPr>
                          <m:ctrlPr>
                            <a:rPr lang="en-US" i="1" baseline="0" dirty="0">
                              <a:latin typeface="Cambria Math" panose="02040503050406030204" pitchFamily="18" charset="0"/>
                            </a:rPr>
                          </m:ctrlPr>
                        </m:dPr>
                        <m:e>
                          <m:f>
                            <m:fPr>
                              <m:ctrlPr>
                                <a:rPr lang="en-US" i="1" baseline="0" dirty="0">
                                  <a:latin typeface="Cambria Math" panose="02040503050406030204" pitchFamily="18" charset="0"/>
                                </a:rPr>
                              </m:ctrlPr>
                            </m:fPr>
                            <m:num>
                              <m:r>
                                <a:rPr lang="en-US" i="1" baseline="0" dirty="0">
                                  <a:latin typeface="Cambria Math" panose="02040503050406030204" pitchFamily="18" charset="0"/>
                                </a:rPr>
                                <m:t>20+</m:t>
                              </m:r>
                              <m:d>
                                <m:dPr>
                                  <m:ctrlPr>
                                    <a:rPr lang="en-US" b="0" i="1" baseline="0" dirty="0" smtClean="0">
                                      <a:latin typeface="Cambria Math" panose="02040503050406030204" pitchFamily="18" charset="0"/>
                                    </a:rPr>
                                  </m:ctrlPr>
                                </m:dPr>
                                <m:e>
                                  <m:r>
                                    <a:rPr lang="en-US" i="1" baseline="0" dirty="0">
                                      <a:latin typeface="Cambria Math" panose="02040503050406030204" pitchFamily="18" charset="0"/>
                                    </a:rPr>
                                    <m:t>−28</m:t>
                                  </m:r>
                                </m:e>
                              </m:d>
                            </m:num>
                            <m:den>
                              <m:r>
                                <a:rPr lang="en-US" i="1" baseline="0" dirty="0">
                                  <a:latin typeface="Cambria Math" panose="02040503050406030204" pitchFamily="18" charset="0"/>
                                </a:rPr>
                                <m:t>2</m:t>
                              </m:r>
                            </m:den>
                          </m:f>
                        </m:e>
                      </m:d>
                      <m:r>
                        <a:rPr lang="en-US" i="1" baseline="0" dirty="0">
                          <a:latin typeface="Cambria Math" panose="02040503050406030204" pitchFamily="18" charset="0"/>
                        </a:rPr>
                        <m:t>=−100</m:t>
                      </m:r>
                    </m:oMath>
                  </m:oMathPara>
                </a14:m>
                <a:endParaRPr lang="en-US" baseline="0" dirty="0"/>
              </a:p>
              <a:p>
                <a:r>
                  <a:rPr lang="en-US" baseline="0" dirty="0"/>
                  <a:t>#41: This is arithmetic because the rule is linear</a:t>
                </a:r>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𝑆</m:t>
                          </m:r>
                        </m:e>
                        <m:sub>
                          <m:r>
                            <a:rPr lang="en-US" b="0" i="1" baseline="0" smtClean="0">
                              <a:latin typeface="Cambria Math" panose="02040503050406030204" pitchFamily="18" charset="0"/>
                            </a:rPr>
                            <m:t>𝑛</m:t>
                          </m:r>
                        </m:sub>
                      </m:sSub>
                      <m:r>
                        <a:rPr lang="en-US" b="0" i="1" baseline="0" smtClean="0">
                          <a:latin typeface="Cambria Math" panose="02040503050406030204" pitchFamily="18" charset="0"/>
                        </a:rPr>
                        <m:t>=</m:t>
                      </m:r>
                      <m:r>
                        <a:rPr lang="en-US" b="0" i="1" baseline="0" smtClean="0">
                          <a:latin typeface="Cambria Math" panose="02040503050406030204" pitchFamily="18" charset="0"/>
                        </a:rPr>
                        <m:t>𝑛</m:t>
                      </m:r>
                      <m:d>
                        <m:dPr>
                          <m:ctrlPr>
                            <a:rPr lang="en-US" b="0" i="1" baseline="0" smtClean="0">
                              <a:latin typeface="Cambria Math" panose="02040503050406030204" pitchFamily="18" charset="0"/>
                            </a:rPr>
                          </m:ctrlPr>
                        </m:dPr>
                        <m:e>
                          <m:f>
                            <m:fPr>
                              <m:ctrlPr>
                                <a:rPr lang="en-US" b="0" i="1" baseline="0" smtClean="0">
                                  <a:latin typeface="Cambria Math" panose="02040503050406030204" pitchFamily="18" charset="0"/>
                                </a:rPr>
                              </m:ctrlPr>
                            </m:fPr>
                            <m:num>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1</m:t>
                                  </m:r>
                                </m:sub>
                              </m:sSub>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𝑛</m:t>
                                  </m:r>
                                </m:sub>
                              </m:sSub>
                            </m:num>
                            <m:den>
                              <m:r>
                                <a:rPr lang="en-US" b="0" i="1" baseline="0" smtClean="0">
                                  <a:latin typeface="Cambria Math" panose="02040503050406030204" pitchFamily="18" charset="0"/>
                                </a:rPr>
                                <m:t>2</m:t>
                              </m:r>
                            </m:den>
                          </m:f>
                        </m:e>
                      </m:d>
                    </m:oMath>
                  </m:oMathPara>
                </a14:m>
                <a:endParaRPr lang="en-US" b="0" baseline="0" dirty="0"/>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𝑆</m:t>
                          </m:r>
                        </m:e>
                        <m:sub>
                          <m:r>
                            <a:rPr lang="en-US" b="0" i="1" baseline="0" smtClean="0">
                              <a:latin typeface="Cambria Math" panose="02040503050406030204" pitchFamily="18" charset="0"/>
                            </a:rPr>
                            <m:t>20</m:t>
                          </m:r>
                        </m:sub>
                      </m:sSub>
                      <m:r>
                        <a:rPr lang="en-US" b="0" i="1" baseline="0" smtClean="0">
                          <a:latin typeface="Cambria Math" panose="02040503050406030204" pitchFamily="18" charset="0"/>
                        </a:rPr>
                        <m:t>=20 </m:t>
                      </m:r>
                      <m:d>
                        <m:dPr>
                          <m:ctrlPr>
                            <a:rPr lang="en-US" b="0" i="1" baseline="0" smtClean="0">
                              <a:latin typeface="Cambria Math" panose="02040503050406030204" pitchFamily="18" charset="0"/>
                            </a:rPr>
                          </m:ctrlPr>
                        </m:dPr>
                        <m:e>
                          <m:f>
                            <m:fPr>
                              <m:ctrlPr>
                                <a:rPr lang="en-US" b="0" i="1" baseline="0" smtClean="0">
                                  <a:latin typeface="Cambria Math" panose="02040503050406030204" pitchFamily="18" charset="0"/>
                                </a:rPr>
                              </m:ctrlPr>
                            </m:fPr>
                            <m:num>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2</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1</m:t>
                                      </m:r>
                                    </m:e>
                                  </m:d>
                                  <m:r>
                                    <a:rPr lang="en-US" b="0" i="1" baseline="0" smtClean="0">
                                      <a:latin typeface="Cambria Math" panose="02040503050406030204" pitchFamily="18" charset="0"/>
                                    </a:rPr>
                                    <m:t>−3</m:t>
                                  </m:r>
                                </m:e>
                              </m:d>
                              <m:r>
                                <a:rPr lang="en-US" b="0" i="1" baseline="0" smtClean="0">
                                  <a:latin typeface="Cambria Math" panose="02040503050406030204" pitchFamily="18" charset="0"/>
                                </a:rPr>
                                <m:t>+</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2</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20</m:t>
                                      </m:r>
                                    </m:e>
                                  </m:d>
                                  <m:r>
                                    <a:rPr lang="en-US" b="0" i="1" baseline="0" smtClean="0">
                                      <a:latin typeface="Cambria Math" panose="02040503050406030204" pitchFamily="18" charset="0"/>
                                    </a:rPr>
                                    <m:t>−3</m:t>
                                  </m:r>
                                </m:e>
                              </m:d>
                            </m:num>
                            <m:den>
                              <m:r>
                                <a:rPr lang="en-US" b="0" i="1" baseline="0" smtClean="0">
                                  <a:latin typeface="Cambria Math" panose="02040503050406030204" pitchFamily="18" charset="0"/>
                                </a:rPr>
                                <m:t>2</m:t>
                              </m:r>
                            </m:den>
                          </m:f>
                        </m:e>
                      </m:d>
                      <m:r>
                        <a:rPr lang="en-US" b="0" i="1" baseline="0" smtClean="0">
                          <a:latin typeface="Cambria Math" panose="02040503050406030204" pitchFamily="18" charset="0"/>
                        </a:rPr>
                        <m:t>=20</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18</m:t>
                          </m:r>
                        </m:e>
                      </m:d>
                      <m:r>
                        <a:rPr lang="en-US" b="0" i="1" baseline="0" smtClean="0">
                          <a:latin typeface="Cambria Math" panose="02040503050406030204" pitchFamily="18" charset="0"/>
                        </a:rPr>
                        <m:t>=360</m:t>
                      </m:r>
                    </m:oMath>
                  </m:oMathPara>
                </a14:m>
                <a:endParaRPr lang="en-US" baseline="0" dirty="0"/>
              </a:p>
            </p:txBody>
          </p:sp>
        </mc:Choice>
        <mc:Fallback xmlns="">
          <p:sp>
            <p:nvSpPr>
              <p:cNvPr id="3" name="Notes Placeholder 2"/>
              <p:cNvSpPr>
                <a:spLocks noGrp="1"/>
              </p:cNvSpPr>
              <p:nvPr>
                <p:ph type="body" idx="1"/>
              </p:nvPr>
            </p:nvSpPr>
            <p:spPr/>
            <p:txBody>
              <a:bodyPr>
                <a:normAutofit/>
              </a:bodyPr>
              <a:lstStyle/>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25=20+(25−1)(−2)=−28</a:t>
                </a:r>
                <a:endParaRPr lang="en-US" baseline="0" dirty="0"/>
              </a:p>
              <a:p>
                <a:r>
                  <a:rPr lang="en-US" i="0" baseline="0" dirty="0">
                    <a:latin typeface="Cambria Math" panose="02040503050406030204" pitchFamily="18" charset="0"/>
                  </a:rPr>
                  <a:t>𝑆</a:t>
                </a:r>
                <a:r>
                  <a:rPr lang="en-US" b="0" i="0" baseline="0" dirty="0">
                    <a:latin typeface="Cambria Math" panose="02040503050406030204" pitchFamily="18" charset="0"/>
                  </a:rPr>
                  <a:t>_</a:t>
                </a:r>
                <a:r>
                  <a:rPr lang="en-US" i="0" baseline="0" dirty="0">
                    <a:latin typeface="Cambria Math" panose="02040503050406030204" pitchFamily="18" charset="0"/>
                  </a:rPr>
                  <a:t>25=25((20+</a:t>
                </a:r>
                <a:r>
                  <a:rPr lang="en-US" b="0" i="0" baseline="0" dirty="0">
                    <a:latin typeface="Cambria Math" panose="02040503050406030204" pitchFamily="18" charset="0"/>
                  </a:rPr>
                  <a:t>(</a:t>
                </a:r>
                <a:r>
                  <a:rPr lang="en-US" i="0" baseline="0" dirty="0">
                    <a:latin typeface="Cambria Math" panose="02040503050406030204" pitchFamily="18" charset="0"/>
                  </a:rPr>
                  <a:t>−28</a:t>
                </a:r>
                <a:r>
                  <a:rPr lang="en-US" b="0" i="0" baseline="0" dirty="0">
                    <a:latin typeface="Cambria Math" panose="02040503050406030204" pitchFamily="18" charset="0"/>
                  </a:rPr>
                  <a:t>))/</a:t>
                </a:r>
                <a:r>
                  <a:rPr lang="en-US" i="0" baseline="0" dirty="0">
                    <a:latin typeface="Cambria Math" panose="02040503050406030204" pitchFamily="18" charset="0"/>
                  </a:rPr>
                  <a:t>2)=−100</a:t>
                </a:r>
                <a:endParaRPr lang="en-US" baseline="0" dirty="0"/>
              </a:p>
            </p:txBody>
          </p:sp>
        </mc:Fallback>
      </mc:AlternateContent>
      <p:sp>
        <p:nvSpPr>
          <p:cNvPr id="4" name="Slide Number Placeholder 3"/>
          <p:cNvSpPr>
            <a:spLocks noGrp="1"/>
          </p:cNvSpPr>
          <p:nvPr>
            <p:ph type="sldNum" sz="quarter" idx="10"/>
          </p:nvPr>
        </p:nvSpPr>
        <p:spPr/>
        <p:txBody>
          <a:bodyPr/>
          <a:lstStyle/>
          <a:p>
            <a:fld id="{E4000B33-EE8D-4D16-BE17-5EB444ABC47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i="0" dirty="0"/>
                  <a:t>2, 4, 6, 8, …</a:t>
                </a:r>
              </a:p>
              <a:p>
                <a:r>
                  <a:rPr lang="en-US" i="1" dirty="0"/>
                  <a:t>a</a:t>
                </a:r>
                <a:r>
                  <a:rPr lang="en-US" i="1" baseline="-25000" dirty="0"/>
                  <a:t>n</a:t>
                </a:r>
                <a:r>
                  <a:rPr lang="en-US" i="1" dirty="0"/>
                  <a:t> </a:t>
                </a:r>
                <a:r>
                  <a:rPr lang="en-US" dirty="0"/>
                  <a:t>= 2</a:t>
                </a:r>
                <a:r>
                  <a:rPr lang="en-US" i="1" dirty="0"/>
                  <a:t>n</a:t>
                </a:r>
              </a:p>
              <a:p>
                <a:endParaRPr lang="en-US" i="1" dirty="0"/>
              </a:p>
              <a:p>
                <a:endParaRPr lang="en-US" b="0" i="1"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e>
                        </m:d>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d>
                          <m:dPr>
                            <m:ctrlPr>
                              <a:rPr lang="en-US" b="0" i="1" smtClean="0">
                                <a:latin typeface="Cambria Math" panose="02040503050406030204" pitchFamily="18" charset="0"/>
                              </a:rPr>
                            </m:ctrlPr>
                          </m:dPr>
                          <m:e>
                            <m:r>
                              <a:rPr lang="en-US" b="0" i="1" smtClean="0">
                                <a:latin typeface="Cambria Math" panose="02040503050406030204" pitchFamily="18" charset="0"/>
                              </a:rPr>
                              <m:t>2+18</m:t>
                            </m:r>
                          </m:e>
                        </m:d>
                      </m:num>
                      <m:den>
                        <m:r>
                          <a:rPr lang="en-US" b="0" i="1" smtClean="0">
                            <a:latin typeface="Cambria Math" panose="02040503050406030204" pitchFamily="18" charset="0"/>
                          </a:rPr>
                          <m:t>2</m:t>
                        </m:r>
                      </m:den>
                    </m:f>
                    <m:r>
                      <a:rPr lang="en-US" b="0" i="1" smtClean="0">
                        <a:latin typeface="Cambria Math" panose="02040503050406030204" pitchFamily="18" charset="0"/>
                      </a:rPr>
                      <m:t>=</m:t>
                    </m:r>
                  </m:oMath>
                </a14:m>
                <a:r>
                  <a:rPr lang="en-US" dirty="0"/>
                  <a:t>$90</a:t>
                </a:r>
              </a:p>
            </p:txBody>
          </p:sp>
        </mc:Choice>
        <mc:Fallback xmlns="">
          <p:sp>
            <p:nvSpPr>
              <p:cNvPr id="3" name="Notes Placeholder 2"/>
              <p:cNvSpPr>
                <a:spLocks noGrp="1"/>
              </p:cNvSpPr>
              <p:nvPr>
                <p:ph type="body" idx="1"/>
              </p:nvPr>
            </p:nvSpPr>
            <p:spPr/>
            <p:txBody>
              <a:bodyPr/>
              <a:lstStyle/>
              <a:p>
                <a:r>
                  <a:rPr lang="en-US" i="0" dirty="0"/>
                  <a:t>2, 4, 6, 8, …</a:t>
                </a:r>
              </a:p>
              <a:p>
                <a:r>
                  <a:rPr lang="en-US" i="1" dirty="0"/>
                  <a:t>a</a:t>
                </a:r>
                <a:r>
                  <a:rPr lang="en-US" i="1" baseline="-25000" dirty="0"/>
                  <a:t>n</a:t>
                </a:r>
                <a:r>
                  <a:rPr lang="en-US" i="1" dirty="0"/>
                  <a:t> </a:t>
                </a:r>
                <a:r>
                  <a:rPr lang="en-US" dirty="0"/>
                  <a:t>= 2</a:t>
                </a:r>
                <a:r>
                  <a:rPr lang="en-US" i="1" dirty="0"/>
                  <a:t>n</a:t>
                </a:r>
              </a:p>
              <a:p>
                <a:endParaRPr lang="en-US" i="1" dirty="0"/>
              </a:p>
              <a:p>
                <a:endParaRPr lang="en-US" b="0" i="1" dirty="0"/>
              </a:p>
              <a:p>
                <a:r>
                  <a:rPr lang="en-US" b="0" i="0">
                    <a:latin typeface="Cambria Math" panose="02040503050406030204" pitchFamily="18" charset="0"/>
                  </a:rPr>
                  <a:t>𝑆_𝑛=𝑛(𝑎_1+𝑎_𝑛 )/2=9(2+18)/2=</a:t>
                </a:r>
                <a:r>
                  <a:rPr lang="en-US" dirty="0"/>
                  <a:t>$90</a:t>
                </a:r>
              </a:p>
            </p:txBody>
          </p:sp>
        </mc:Fallback>
      </mc:AlternateContent>
      <p:sp>
        <p:nvSpPr>
          <p:cNvPr id="4" name="Slide Number Placeholder 3"/>
          <p:cNvSpPr>
            <a:spLocks noGrp="1"/>
          </p:cNvSpPr>
          <p:nvPr>
            <p:ph type="sldNum" sz="quarter" idx="5"/>
          </p:nvPr>
        </p:nvSpPr>
        <p:spPr/>
        <p:txBody>
          <a:bodyPr/>
          <a:lstStyle/>
          <a:p>
            <a:fld id="{7CEA4DCC-79CF-482B-B6FE-1521FBD85472}" type="slidenum">
              <a:rPr lang="en-US" smtClean="0"/>
              <a:t>25</a:t>
            </a:fld>
            <a:endParaRPr lang="en-US"/>
          </a:p>
        </p:txBody>
      </p:sp>
    </p:spTree>
    <p:extLst>
      <p:ext uri="{BB962C8B-B14F-4D97-AF65-F5344CB8AC3E}">
        <p14:creationId xmlns:p14="http://schemas.microsoft.com/office/powerpoint/2010/main" val="787199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A4DCC-79CF-482B-B6FE-1521FBD85472}" type="slidenum">
              <a:rPr lang="en-US" smtClean="0"/>
              <a:t>26</a:t>
            </a:fld>
            <a:endParaRPr lang="en-US"/>
          </a:p>
        </p:txBody>
      </p:sp>
    </p:spTree>
    <p:extLst>
      <p:ext uri="{BB962C8B-B14F-4D97-AF65-F5344CB8AC3E}">
        <p14:creationId xmlns:p14="http://schemas.microsoft.com/office/powerpoint/2010/main" val="2024333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p:txBody>
          <a:bodyPr>
            <a:normAutofit/>
          </a:bodyPr>
          <a:lstStyle/>
          <a:p>
            <a:r>
              <a:rPr lang="en-US" dirty="0"/>
              <a:t>No</a:t>
            </a:r>
          </a:p>
          <a:p>
            <a:r>
              <a:rPr lang="en-US" dirty="0"/>
              <a:t>Yes</a:t>
            </a:r>
            <a:r>
              <a:rPr lang="en-US" baseline="0" dirty="0"/>
              <a:t> r = 1/2 </a:t>
            </a:r>
            <a:endParaRPr lang="en-US" dirty="0"/>
          </a:p>
        </p:txBody>
      </p:sp>
      <p:sp>
        <p:nvSpPr>
          <p:cNvPr id="4" name="Slide Number Placeholder 3"/>
          <p:cNvSpPr>
            <a:spLocks noGrp="1"/>
          </p:cNvSpPr>
          <p:nvPr>
            <p:ph type="sldNum" sz="quarter" idx="10"/>
          </p:nvPr>
        </p:nvSpPr>
        <p:spPr/>
        <p:txBody>
          <a:bodyPr/>
          <a:lstStyle/>
          <a:p>
            <a:fld id="{E4000B33-EE8D-4D16-BE17-5EB444ABC47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𝑟</m:t>
                      </m:r>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2</m:t>
                          </m:r>
                        </m:num>
                        <m:den>
                          <m:r>
                            <a:rPr lang="en-US" i="1" dirty="0" smtClean="0">
                              <a:latin typeface="Cambria Math" panose="02040503050406030204" pitchFamily="18" charset="0"/>
                            </a:rPr>
                            <m:t>5</m:t>
                          </m:r>
                        </m:den>
                      </m:f>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a:latin typeface="Cambria Math" panose="02040503050406030204" pitchFamily="18" charset="0"/>
                            </a:rPr>
                            <m:t>𝑛</m:t>
                          </m:r>
                        </m:sub>
                      </m:sSub>
                      <m:r>
                        <a:rPr lang="en-US" i="1" baseline="0" dirty="0">
                          <a:latin typeface="Cambria Math" panose="02040503050406030204" pitchFamily="18" charset="0"/>
                        </a:rPr>
                        <m:t>=5</m:t>
                      </m:r>
                      <m:sSup>
                        <m:sSupPr>
                          <m:ctrlPr>
                            <a:rPr lang="en-US" b="0" i="1" baseline="0" dirty="0" smtClean="0">
                              <a:latin typeface="Cambria Math" panose="02040503050406030204" pitchFamily="18" charset="0"/>
                            </a:rPr>
                          </m:ctrlPr>
                        </m:sSupPr>
                        <m:e>
                          <m:d>
                            <m:dPr>
                              <m:ctrlPr>
                                <a:rPr lang="en-US" i="1" baseline="0" dirty="0">
                                  <a:latin typeface="Cambria Math" panose="02040503050406030204" pitchFamily="18" charset="0"/>
                                </a:rPr>
                              </m:ctrlPr>
                            </m:dPr>
                            <m:e>
                              <m:f>
                                <m:fPr>
                                  <m:ctrlPr>
                                    <a:rPr lang="en-US" i="1" baseline="0" dirty="0">
                                      <a:latin typeface="Cambria Math" panose="02040503050406030204" pitchFamily="18" charset="0"/>
                                    </a:rPr>
                                  </m:ctrlPr>
                                </m:fPr>
                                <m:num>
                                  <m:r>
                                    <a:rPr lang="en-US" i="1" baseline="0" dirty="0">
                                      <a:latin typeface="Cambria Math" panose="02040503050406030204" pitchFamily="18" charset="0"/>
                                    </a:rPr>
                                    <m:t>2</m:t>
                                  </m:r>
                                </m:num>
                                <m:den>
                                  <m:r>
                                    <a:rPr lang="en-US" i="1" baseline="0" dirty="0">
                                      <a:latin typeface="Cambria Math" panose="02040503050406030204" pitchFamily="18" charset="0"/>
                                    </a:rPr>
                                    <m:t>5</m:t>
                                  </m:r>
                                </m:den>
                              </m:f>
                            </m:e>
                          </m:d>
                        </m:e>
                        <m:sup>
                          <m:r>
                            <a:rPr lang="en-US" i="1" baseline="0" dirty="0">
                              <a:latin typeface="Cambria Math" panose="02040503050406030204" pitchFamily="18" charset="0"/>
                            </a:rPr>
                            <m:t>𝑛</m:t>
                          </m:r>
                          <m:r>
                            <a:rPr lang="en-US" i="1" baseline="0" dirty="0">
                              <a:latin typeface="Cambria Math" panose="02040503050406030204" pitchFamily="18" charset="0"/>
                            </a:rPr>
                            <m:t>−1</m:t>
                          </m:r>
                        </m:sup>
                      </m:sSup>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𝑎</m:t>
                      </m:r>
                      <m:r>
                        <a:rPr lang="en-US" b="0" i="1" baseline="0" dirty="0" smtClean="0">
                          <a:latin typeface="Cambria Math" panose="02040503050406030204" pitchFamily="18" charset="0"/>
                        </a:rPr>
                        <m:t>_</m:t>
                      </m:r>
                      <m:r>
                        <a:rPr lang="en-US" i="1" baseline="0" dirty="0">
                          <a:latin typeface="Cambria Math" panose="02040503050406030204" pitchFamily="18" charset="0"/>
                        </a:rPr>
                        <m:t>8=5</m:t>
                      </m:r>
                      <m:sSup>
                        <m:sSupPr>
                          <m:ctrlPr>
                            <a:rPr lang="en-US" b="0" i="1" baseline="0" dirty="0" smtClean="0">
                              <a:latin typeface="Cambria Math" panose="02040503050406030204" pitchFamily="18" charset="0"/>
                            </a:rPr>
                          </m:ctrlPr>
                        </m:sSupPr>
                        <m:e>
                          <m:d>
                            <m:dPr>
                              <m:ctrlPr>
                                <a:rPr lang="en-US" i="1" baseline="0" dirty="0">
                                  <a:latin typeface="Cambria Math" panose="02040503050406030204" pitchFamily="18" charset="0"/>
                                </a:rPr>
                              </m:ctrlPr>
                            </m:dPr>
                            <m:e>
                              <m:f>
                                <m:fPr>
                                  <m:ctrlPr>
                                    <a:rPr lang="en-US" i="1" baseline="0" dirty="0">
                                      <a:latin typeface="Cambria Math" panose="02040503050406030204" pitchFamily="18" charset="0"/>
                                    </a:rPr>
                                  </m:ctrlPr>
                                </m:fPr>
                                <m:num>
                                  <m:r>
                                    <a:rPr lang="en-US" i="1" baseline="0" dirty="0">
                                      <a:latin typeface="Cambria Math" panose="02040503050406030204" pitchFamily="18" charset="0"/>
                                    </a:rPr>
                                    <m:t>2</m:t>
                                  </m:r>
                                </m:num>
                                <m:den>
                                  <m:r>
                                    <a:rPr lang="en-US" i="1" baseline="0" dirty="0">
                                      <a:latin typeface="Cambria Math" panose="02040503050406030204" pitchFamily="18" charset="0"/>
                                    </a:rPr>
                                    <m:t>5</m:t>
                                  </m:r>
                                </m:den>
                              </m:f>
                            </m:e>
                          </m:d>
                        </m:e>
                        <m:sup>
                          <m:r>
                            <a:rPr lang="en-US" i="1" baseline="0" dirty="0">
                              <a:latin typeface="Cambria Math" panose="02040503050406030204" pitchFamily="18" charset="0"/>
                            </a:rPr>
                            <m:t>7</m:t>
                          </m:r>
                        </m:sup>
                      </m:sSup>
                      <m:r>
                        <a:rPr lang="en-US" i="1" baseline="0" dirty="0">
                          <a:latin typeface="Cambria Math" panose="02040503050406030204" pitchFamily="18" charset="0"/>
                        </a:rPr>
                        <m:t>=0.008192</m:t>
                      </m:r>
                    </m:oMath>
                  </m:oMathPara>
                </a14:m>
                <a:endParaRPr lang="en-US" baseline="0" dirty="0"/>
              </a:p>
              <a:p>
                <a:r>
                  <a:rPr lang="en-US" baseline="0" dirty="0"/>
                  <a:t>#13</a:t>
                </a:r>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1</m:t>
                          </m:r>
                        </m:sub>
                      </m:sSub>
                      <m:r>
                        <a:rPr lang="en-US" b="0" i="1" baseline="0" smtClean="0">
                          <a:latin typeface="Cambria Math" panose="02040503050406030204" pitchFamily="18" charset="0"/>
                        </a:rPr>
                        <m:t>=112;</m:t>
                      </m:r>
                      <m:r>
                        <a:rPr lang="en-US" b="0" i="1" baseline="0" smtClean="0">
                          <a:latin typeface="Cambria Math" panose="02040503050406030204" pitchFamily="18" charset="0"/>
                        </a:rPr>
                        <m:t>𝑟</m:t>
                      </m:r>
                      <m:r>
                        <a:rPr lang="en-US" b="0" i="1" baseline="0" smtClean="0">
                          <a:latin typeface="Cambria Math" panose="02040503050406030204" pitchFamily="18" charset="0"/>
                        </a:rPr>
                        <m:t>=</m:t>
                      </m:r>
                      <m:f>
                        <m:fPr>
                          <m:ctrlPr>
                            <a:rPr lang="en-US" b="0" i="1" baseline="0" smtClean="0">
                              <a:latin typeface="Cambria Math" panose="02040503050406030204" pitchFamily="18" charset="0"/>
                            </a:rPr>
                          </m:ctrlPr>
                        </m:fPr>
                        <m:num>
                          <m:r>
                            <a:rPr lang="en-US" b="0" i="1" baseline="0" smtClean="0">
                              <a:latin typeface="Cambria Math" panose="02040503050406030204" pitchFamily="18" charset="0"/>
                            </a:rPr>
                            <m:t>1</m:t>
                          </m:r>
                        </m:num>
                        <m:den>
                          <m:r>
                            <a:rPr lang="en-US" b="0" i="1" baseline="0" smtClean="0">
                              <a:latin typeface="Cambria Math" panose="02040503050406030204" pitchFamily="18" charset="0"/>
                            </a:rPr>
                            <m:t>2</m:t>
                          </m:r>
                        </m:den>
                      </m:f>
                    </m:oMath>
                  </m:oMathPara>
                </a14:m>
                <a:endParaRPr lang="en-US" b="0" baseline="0" dirty="0"/>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𝑛</m:t>
                          </m:r>
                        </m:sub>
                      </m:sSub>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1</m:t>
                          </m:r>
                        </m:sub>
                      </m:sSub>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𝑟</m:t>
                          </m:r>
                        </m:e>
                        <m:sup>
                          <m:r>
                            <a:rPr lang="en-US" b="0" i="1" baseline="0" smtClean="0">
                              <a:latin typeface="Cambria Math" panose="02040503050406030204" pitchFamily="18" charset="0"/>
                            </a:rPr>
                            <m:t>𝑛</m:t>
                          </m:r>
                          <m:r>
                            <a:rPr lang="en-US" b="0" i="1" baseline="0" smtClean="0">
                              <a:latin typeface="Cambria Math" panose="02040503050406030204" pitchFamily="18" charset="0"/>
                            </a:rPr>
                            <m:t>−1</m:t>
                          </m:r>
                        </m:sup>
                      </m:sSup>
                    </m:oMath>
                  </m:oMathPara>
                </a14:m>
                <a:endParaRPr lang="en-US" b="0" baseline="0" dirty="0"/>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𝑛</m:t>
                          </m:r>
                        </m:sub>
                      </m:sSub>
                      <m:r>
                        <a:rPr lang="en-US" b="0" i="1" baseline="0" smtClean="0">
                          <a:latin typeface="Cambria Math" panose="02040503050406030204" pitchFamily="18" charset="0"/>
                        </a:rPr>
                        <m:t>=112</m:t>
                      </m:r>
                      <m:sSup>
                        <m:sSupPr>
                          <m:ctrlPr>
                            <a:rPr lang="en-US" b="0" i="1" baseline="0" smtClean="0">
                              <a:latin typeface="Cambria Math" panose="02040503050406030204" pitchFamily="18" charset="0"/>
                            </a:rPr>
                          </m:ctrlPr>
                        </m:sSupPr>
                        <m:e>
                          <m:d>
                            <m:dPr>
                              <m:ctrlPr>
                                <a:rPr lang="en-US" b="0" i="1" baseline="0" smtClean="0">
                                  <a:latin typeface="Cambria Math" panose="02040503050406030204" pitchFamily="18" charset="0"/>
                                </a:rPr>
                              </m:ctrlPr>
                            </m:dPr>
                            <m:e>
                              <m:f>
                                <m:fPr>
                                  <m:ctrlPr>
                                    <a:rPr lang="en-US" b="0" i="1" baseline="0" smtClean="0">
                                      <a:latin typeface="Cambria Math" panose="02040503050406030204" pitchFamily="18" charset="0"/>
                                    </a:rPr>
                                  </m:ctrlPr>
                                </m:fPr>
                                <m:num>
                                  <m:r>
                                    <a:rPr lang="en-US" b="0" i="1" baseline="0" smtClean="0">
                                      <a:latin typeface="Cambria Math" panose="02040503050406030204" pitchFamily="18" charset="0"/>
                                    </a:rPr>
                                    <m:t>1</m:t>
                                  </m:r>
                                </m:num>
                                <m:den>
                                  <m:r>
                                    <a:rPr lang="en-US" b="0" i="1" baseline="0" smtClean="0">
                                      <a:latin typeface="Cambria Math" panose="02040503050406030204" pitchFamily="18" charset="0"/>
                                    </a:rPr>
                                    <m:t>2</m:t>
                                  </m:r>
                                </m:den>
                              </m:f>
                            </m:e>
                          </m:d>
                        </m:e>
                        <m:sup>
                          <m:r>
                            <a:rPr lang="en-US" b="0" i="1" baseline="0" smtClean="0">
                              <a:latin typeface="Cambria Math" panose="02040503050406030204" pitchFamily="18" charset="0"/>
                            </a:rPr>
                            <m:t>𝑛</m:t>
                          </m:r>
                          <m:r>
                            <a:rPr lang="en-US" b="0" i="1" baseline="0" smtClean="0">
                              <a:latin typeface="Cambria Math" panose="02040503050406030204" pitchFamily="18" charset="0"/>
                            </a:rPr>
                            <m:t>−1</m:t>
                          </m:r>
                        </m:sup>
                      </m:sSup>
                    </m:oMath>
                  </m:oMathPara>
                </a14:m>
                <a:endParaRPr lang="en-US" baseline="0" dirty="0"/>
              </a:p>
            </p:txBody>
          </p:sp>
        </mc:Choice>
        <mc:Fallback xmlns="">
          <p:sp>
            <p:nvSpPr>
              <p:cNvPr id="3" name="Notes Placeholder 2"/>
              <p:cNvSpPr>
                <a:spLocks noGrp="1"/>
              </p:cNvSpPr>
              <p:nvPr>
                <p:ph type="body" idx="1"/>
              </p:nvPr>
            </p:nvSpPr>
            <p:spPr/>
            <p:txBody>
              <a:bodyPr>
                <a:normAutofit/>
              </a:bodyPr>
              <a:lstStyle/>
              <a:p>
                <a:r>
                  <a:rPr lang="en-US" i="0" dirty="0">
                    <a:latin typeface="Cambria Math" panose="02040503050406030204" pitchFamily="18" charset="0"/>
                  </a:rPr>
                  <a:t>𝑟=2/5</a:t>
                </a:r>
                <a:endParaRPr lang="en-US" dirty="0"/>
              </a:p>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𝑛=5(2/5)</a:t>
                </a:r>
                <a:r>
                  <a:rPr lang="en-US" b="0" i="0" baseline="0" dirty="0">
                    <a:latin typeface="Cambria Math" panose="02040503050406030204" pitchFamily="18" charset="0"/>
                  </a:rPr>
                  <a:t>^(</a:t>
                </a:r>
                <a:r>
                  <a:rPr lang="en-US" i="0" baseline="0" dirty="0">
                    <a:latin typeface="Cambria Math" panose="02040503050406030204" pitchFamily="18" charset="0"/>
                  </a:rPr>
                  <a:t>𝑛−1</a:t>
                </a:r>
                <a:r>
                  <a:rPr lang="en-US" b="0" i="0" baseline="0" dirty="0">
                    <a:latin typeface="Cambria Math" panose="02040503050406030204" pitchFamily="18" charset="0"/>
                  </a:rPr>
                  <a:t>)</a:t>
                </a:r>
                <a:endParaRPr lang="en-US" baseline="0" dirty="0"/>
              </a:p>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8=5(2/5)</a:t>
                </a:r>
                <a:r>
                  <a:rPr lang="en-US" b="0" i="0" baseline="0" dirty="0">
                    <a:latin typeface="Cambria Math" panose="02040503050406030204" pitchFamily="18" charset="0"/>
                  </a:rPr>
                  <a:t>^</a:t>
                </a:r>
                <a:r>
                  <a:rPr lang="en-US" i="0" baseline="0" dirty="0">
                    <a:latin typeface="Cambria Math" panose="02040503050406030204" pitchFamily="18" charset="0"/>
                  </a:rPr>
                  <a:t>7=0.008192</a:t>
                </a:r>
                <a:endParaRPr lang="en-US" baseline="0" dirty="0"/>
              </a:p>
            </p:txBody>
          </p:sp>
        </mc:Fallback>
      </mc:AlternateContent>
      <p:sp>
        <p:nvSpPr>
          <p:cNvPr id="4" name="Slide Number Placeholder 3"/>
          <p:cNvSpPr>
            <a:spLocks noGrp="1"/>
          </p:cNvSpPr>
          <p:nvPr>
            <p:ph type="sldNum" sz="quarter" idx="10"/>
          </p:nvPr>
        </p:nvSpPr>
        <p:spPr/>
        <p:txBody>
          <a:bodyPr/>
          <a:lstStyle/>
          <a:p>
            <a:fld id="{E4000B33-EE8D-4D16-BE17-5EB444ABC47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a:latin typeface="Cambria Math" panose="02040503050406030204" pitchFamily="18" charset="0"/>
                            </a:rPr>
                            <m:t>4</m:t>
                          </m:r>
                        </m:sub>
                      </m:sSub>
                      <m:r>
                        <a:rPr lang="en-US" i="1" baseline="0" dirty="0">
                          <a:latin typeface="Cambria Math" panose="02040503050406030204" pitchFamily="18" charset="0"/>
                        </a:rPr>
                        <m:t>=3=</m:t>
                      </m:r>
                      <m:sSub>
                        <m:sSubPr>
                          <m:ctrlPr>
                            <a:rPr lang="en-US" b="0" i="1" baseline="0" dirty="0" smtClean="0">
                              <a:latin typeface="Cambria Math" panose="02040503050406030204" pitchFamily="18" charset="0"/>
                            </a:rPr>
                          </m:ctrlPr>
                        </m:sSubPr>
                        <m:e>
                          <m:r>
                            <a:rPr lang="en-US" i="1" baseline="0" dirty="0">
                              <a:latin typeface="Cambria Math" panose="02040503050406030204" pitchFamily="18" charset="0"/>
                            </a:rPr>
                            <m:t>𝑎</m:t>
                          </m:r>
                        </m:e>
                        <m:sub>
                          <m:r>
                            <a:rPr lang="en-US" i="1" baseline="0" dirty="0">
                              <a:latin typeface="Cambria Math" panose="02040503050406030204" pitchFamily="18" charset="0"/>
                            </a:rPr>
                            <m:t>1</m:t>
                          </m:r>
                        </m:sub>
                      </m:sSub>
                      <m:sSup>
                        <m:sSupPr>
                          <m:ctrlPr>
                            <a:rPr lang="en-US" b="0" i="1" baseline="0" dirty="0" smtClean="0">
                              <a:latin typeface="Cambria Math" panose="02040503050406030204" pitchFamily="18" charset="0"/>
                            </a:rPr>
                          </m:ctrlPr>
                        </m:sSupPr>
                        <m:e>
                          <m:r>
                            <a:rPr lang="en-US" i="1" baseline="0" dirty="0">
                              <a:latin typeface="Cambria Math" panose="02040503050406030204" pitchFamily="18" charset="0"/>
                            </a:rPr>
                            <m:t>3</m:t>
                          </m:r>
                        </m:e>
                        <m:sup>
                          <m:r>
                            <a:rPr lang="en-US" i="1" baseline="0" dirty="0">
                              <a:latin typeface="Cambria Math" panose="02040503050406030204" pitchFamily="18" charset="0"/>
                            </a:rPr>
                            <m:t>4−1</m:t>
                          </m:r>
                        </m:sup>
                      </m:sSup>
                      <m:r>
                        <a:rPr lang="en-US" i="1" baseline="0" dirty="0">
                          <a:latin typeface="Cambria Math" panose="02040503050406030204" pitchFamily="18" charset="0"/>
                        </a:rPr>
                        <m:t> </m:t>
                      </m:r>
                      <m:r>
                        <a:rPr lang="en-US" i="1" baseline="0" dirty="0">
                          <a:latin typeface="Cambria Math" panose="02040503050406030204" pitchFamily="18" charset="0"/>
                          <a:sym typeface="Wingdings" pitchFamily="2" charset="2"/>
                        </a:rPr>
                        <m:t> 3=</m:t>
                      </m:r>
                      <m:sSub>
                        <m:sSubPr>
                          <m:ctrlPr>
                            <a:rPr lang="en-US" b="0" i="1" baseline="0" dirty="0" smtClean="0">
                              <a:latin typeface="Cambria Math" panose="02040503050406030204" pitchFamily="18" charset="0"/>
                              <a:sym typeface="Wingdings" pitchFamily="2" charset="2"/>
                            </a:rPr>
                          </m:ctrlPr>
                        </m:sSubPr>
                        <m:e>
                          <m:r>
                            <a:rPr lang="en-US" i="1" baseline="0" dirty="0">
                              <a:latin typeface="Cambria Math" panose="02040503050406030204" pitchFamily="18" charset="0"/>
                              <a:sym typeface="Wingdings" pitchFamily="2" charset="2"/>
                            </a:rPr>
                            <m:t>𝑎</m:t>
                          </m:r>
                        </m:e>
                        <m:sub>
                          <m:r>
                            <a:rPr lang="en-US" i="1" baseline="0" dirty="0">
                              <a:latin typeface="Cambria Math" panose="02040503050406030204" pitchFamily="18" charset="0"/>
                              <a:sym typeface="Wingdings" pitchFamily="2" charset="2"/>
                            </a:rPr>
                            <m:t>1</m:t>
                          </m:r>
                        </m:sub>
                      </m:sSub>
                      <m:r>
                        <a:rPr lang="en-US" i="1" baseline="0" dirty="0">
                          <a:latin typeface="Cambria Math" panose="02040503050406030204" pitchFamily="18" charset="0"/>
                          <a:sym typeface="Wingdings" pitchFamily="2" charset="2"/>
                        </a:rPr>
                        <m:t> 27  </m:t>
                      </m:r>
                      <m:sSub>
                        <m:sSubPr>
                          <m:ctrlPr>
                            <a:rPr lang="en-US" b="0" i="1" baseline="0" dirty="0" smtClean="0">
                              <a:latin typeface="Cambria Math" panose="02040503050406030204" pitchFamily="18" charset="0"/>
                              <a:sym typeface="Wingdings" pitchFamily="2" charset="2"/>
                            </a:rPr>
                          </m:ctrlPr>
                        </m:sSubPr>
                        <m:e>
                          <m:r>
                            <a:rPr lang="en-US" i="1" baseline="0" dirty="0">
                              <a:latin typeface="Cambria Math" panose="02040503050406030204" pitchFamily="18" charset="0"/>
                              <a:sym typeface="Wingdings" pitchFamily="2" charset="2"/>
                            </a:rPr>
                            <m:t>𝑎</m:t>
                          </m:r>
                        </m:e>
                        <m:sub>
                          <m:r>
                            <a:rPr lang="en-US" b="0" i="1" baseline="0" dirty="0" smtClean="0">
                              <a:latin typeface="Cambria Math" panose="02040503050406030204" pitchFamily="18" charset="0"/>
                              <a:sym typeface="Wingdings" pitchFamily="2" charset="2"/>
                            </a:rPr>
                            <m:t>1</m:t>
                          </m:r>
                        </m:sub>
                      </m:sSub>
                      <m:r>
                        <a:rPr lang="en-US" i="1" baseline="0" dirty="0">
                          <a:latin typeface="Cambria Math" panose="02040503050406030204" pitchFamily="18" charset="0"/>
                          <a:sym typeface="Wingdings" pitchFamily="2" charset="2"/>
                        </a:rPr>
                        <m:t>=</m:t>
                      </m:r>
                      <m:f>
                        <m:fPr>
                          <m:ctrlPr>
                            <a:rPr lang="en-US" i="1" baseline="0" dirty="0">
                              <a:latin typeface="Cambria Math" panose="02040503050406030204" pitchFamily="18" charset="0"/>
                              <a:sym typeface="Wingdings" pitchFamily="2" charset="2"/>
                            </a:rPr>
                          </m:ctrlPr>
                        </m:fPr>
                        <m:num>
                          <m:r>
                            <a:rPr lang="en-US" i="1" baseline="0" dirty="0">
                              <a:latin typeface="Cambria Math" panose="02040503050406030204" pitchFamily="18" charset="0"/>
                              <a:sym typeface="Wingdings" pitchFamily="2" charset="2"/>
                            </a:rPr>
                            <m:t>1</m:t>
                          </m:r>
                        </m:num>
                        <m:den>
                          <m:r>
                            <a:rPr lang="en-US" i="1" baseline="0" dirty="0">
                              <a:latin typeface="Cambria Math" panose="02040503050406030204" pitchFamily="18" charset="0"/>
                              <a:sym typeface="Wingdings" pitchFamily="2" charset="2"/>
                            </a:rPr>
                            <m:t>9</m:t>
                          </m:r>
                        </m:den>
                      </m:f>
                    </m:oMath>
                  </m:oMathPara>
                </a14:m>
                <a:endParaRPr lang="en-US" baseline="0" dirty="0">
                  <a:sym typeface="Wingdings" pitchFamily="2" charset="2"/>
                </a:endParaRPr>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sym typeface="Wingdings" pitchFamily="2" charset="2"/>
                            </a:rPr>
                          </m:ctrlPr>
                        </m:sSubPr>
                        <m:e>
                          <m:r>
                            <a:rPr lang="en-US" i="1" baseline="0" dirty="0" smtClean="0">
                              <a:latin typeface="Cambria Math" panose="02040503050406030204" pitchFamily="18" charset="0"/>
                              <a:sym typeface="Wingdings" pitchFamily="2" charset="2"/>
                            </a:rPr>
                            <m:t>𝑎</m:t>
                          </m:r>
                        </m:e>
                        <m:sub>
                          <m:r>
                            <a:rPr lang="en-US" i="1" baseline="0" dirty="0">
                              <a:latin typeface="Cambria Math" panose="02040503050406030204" pitchFamily="18" charset="0"/>
                              <a:sym typeface="Wingdings" pitchFamily="2" charset="2"/>
                            </a:rPr>
                            <m:t>𝑛</m:t>
                          </m:r>
                        </m:sub>
                      </m:sSub>
                      <m:r>
                        <a:rPr lang="en-US" i="1" baseline="0" dirty="0">
                          <a:latin typeface="Cambria Math" panose="02040503050406030204" pitchFamily="18" charset="0"/>
                          <a:sym typeface="Wingdings" pitchFamily="2" charset="2"/>
                        </a:rPr>
                        <m:t>=</m:t>
                      </m:r>
                      <m:d>
                        <m:dPr>
                          <m:ctrlPr>
                            <a:rPr lang="en-US" i="1" baseline="0" dirty="0">
                              <a:latin typeface="Cambria Math" panose="02040503050406030204" pitchFamily="18" charset="0"/>
                              <a:sym typeface="Wingdings" pitchFamily="2" charset="2"/>
                            </a:rPr>
                          </m:ctrlPr>
                        </m:dPr>
                        <m:e>
                          <m:f>
                            <m:fPr>
                              <m:ctrlPr>
                                <a:rPr lang="en-US" i="1" baseline="0" dirty="0">
                                  <a:latin typeface="Cambria Math" panose="02040503050406030204" pitchFamily="18" charset="0"/>
                                  <a:sym typeface="Wingdings" pitchFamily="2" charset="2"/>
                                </a:rPr>
                              </m:ctrlPr>
                            </m:fPr>
                            <m:num>
                              <m:r>
                                <a:rPr lang="en-US" i="1" baseline="0" dirty="0">
                                  <a:latin typeface="Cambria Math" panose="02040503050406030204" pitchFamily="18" charset="0"/>
                                  <a:sym typeface="Wingdings" pitchFamily="2" charset="2"/>
                                </a:rPr>
                                <m:t>1</m:t>
                              </m:r>
                            </m:num>
                            <m:den>
                              <m:r>
                                <a:rPr lang="en-US" i="1" baseline="0" dirty="0">
                                  <a:latin typeface="Cambria Math" panose="02040503050406030204" pitchFamily="18" charset="0"/>
                                  <a:sym typeface="Wingdings" pitchFamily="2" charset="2"/>
                                </a:rPr>
                                <m:t>9</m:t>
                              </m:r>
                            </m:den>
                          </m:f>
                        </m:e>
                      </m:d>
                      <m:sSup>
                        <m:sSupPr>
                          <m:ctrlPr>
                            <a:rPr lang="en-US" b="0" i="1" baseline="0" dirty="0" smtClean="0">
                              <a:latin typeface="Cambria Math" panose="02040503050406030204" pitchFamily="18" charset="0"/>
                              <a:sym typeface="Wingdings" pitchFamily="2" charset="2"/>
                            </a:rPr>
                          </m:ctrlPr>
                        </m:sSupPr>
                        <m:e>
                          <m:r>
                            <a:rPr lang="en-US" i="1" baseline="0" dirty="0">
                              <a:latin typeface="Cambria Math" panose="02040503050406030204" pitchFamily="18" charset="0"/>
                              <a:sym typeface="Wingdings" pitchFamily="2" charset="2"/>
                            </a:rPr>
                            <m:t>3</m:t>
                          </m:r>
                        </m:e>
                        <m:sup>
                          <m:r>
                            <a:rPr lang="en-US" i="1" baseline="0" dirty="0">
                              <a:latin typeface="Cambria Math" panose="02040503050406030204" pitchFamily="18" charset="0"/>
                              <a:sym typeface="Wingdings" pitchFamily="2" charset="2"/>
                            </a:rPr>
                            <m:t>𝑛</m:t>
                          </m:r>
                          <m:r>
                            <a:rPr lang="en-US" i="1" baseline="0" dirty="0">
                              <a:latin typeface="Cambria Math" panose="02040503050406030204" pitchFamily="18" charset="0"/>
                              <a:sym typeface="Wingdings" pitchFamily="2" charset="2"/>
                            </a:rPr>
                            <m:t>−1</m:t>
                          </m:r>
                        </m:sup>
                      </m:sSup>
                    </m:oMath>
                  </m:oMathPara>
                </a14:m>
                <a:endParaRPr lang="en-US" baseline="0" dirty="0"/>
              </a:p>
              <a:p>
                <a:r>
                  <a:rPr lang="en-US" baseline="0" dirty="0"/>
                  <a:t>#23</a:t>
                </a:r>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𝑛</m:t>
                          </m:r>
                        </m:sub>
                      </m:sSub>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1</m:t>
                          </m:r>
                        </m:sub>
                      </m:sSub>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𝑟</m:t>
                          </m:r>
                        </m:e>
                        <m:sup>
                          <m:r>
                            <a:rPr lang="en-US" b="0" i="1" baseline="0" smtClean="0">
                              <a:latin typeface="Cambria Math" panose="02040503050406030204" pitchFamily="18" charset="0"/>
                            </a:rPr>
                            <m:t>𝑛</m:t>
                          </m:r>
                          <m:r>
                            <a:rPr lang="en-US" b="0" i="1" baseline="0" smtClean="0">
                              <a:latin typeface="Cambria Math" panose="02040503050406030204" pitchFamily="18" charset="0"/>
                            </a:rPr>
                            <m:t>−1</m:t>
                          </m:r>
                        </m:sup>
                      </m:sSup>
                    </m:oMath>
                  </m:oMathPara>
                </a14:m>
                <a:endParaRPr lang="en-US" b="0" baseline="0" dirty="0"/>
              </a:p>
              <a:p>
                <a:pPr/>
                <a14:m>
                  <m:oMathPara xmlns:m="http://schemas.openxmlformats.org/officeDocument/2006/math">
                    <m:oMathParaPr>
                      <m:jc m:val="centerGroup"/>
                    </m:oMathParaPr>
                    <m:oMath xmlns:m="http://schemas.openxmlformats.org/officeDocument/2006/math">
                      <m:r>
                        <a:rPr lang="en-US" b="0" i="1" baseline="0" smtClean="0">
                          <a:latin typeface="Cambria Math" panose="02040503050406030204" pitchFamily="18" charset="0"/>
                        </a:rPr>
                        <m:t>−192=</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1</m:t>
                          </m:r>
                        </m:sub>
                      </m:sSub>
                      <m:sSup>
                        <m:sSupPr>
                          <m:ctrlPr>
                            <a:rPr lang="en-US" b="0" i="1" baseline="0" smtClean="0">
                              <a:latin typeface="Cambria Math" panose="02040503050406030204" pitchFamily="18" charset="0"/>
                            </a:rPr>
                          </m:ctrlPr>
                        </m:sSupPr>
                        <m:e>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4</m:t>
                              </m:r>
                            </m:e>
                          </m:d>
                        </m:e>
                        <m:sup>
                          <m:r>
                            <a:rPr lang="en-US" b="0" i="1" baseline="0" smtClean="0">
                              <a:latin typeface="Cambria Math" panose="02040503050406030204" pitchFamily="18" charset="0"/>
                            </a:rPr>
                            <m:t>4−1</m:t>
                          </m:r>
                        </m:sup>
                      </m:sSup>
                      <m:r>
                        <a:rPr lang="en-US" b="0" i="1" baseline="0" smtClean="0">
                          <a:latin typeface="Cambria Math" panose="02040503050406030204" pitchFamily="18" charset="0"/>
                        </a:rPr>
                        <m:t>→−192=</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1</m:t>
                          </m:r>
                        </m:sub>
                      </m:sSub>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64</m:t>
                          </m:r>
                        </m:e>
                      </m:d>
                      <m:r>
                        <a:rPr lang="en-US" b="0" i="1" baseline="0" smtClean="0">
                          <a:latin typeface="Cambria Math" panose="02040503050406030204" pitchFamily="18" charset="0"/>
                        </a:rPr>
                        <m:t>→ </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1</m:t>
                          </m:r>
                        </m:sub>
                      </m:sSub>
                      <m:r>
                        <a:rPr lang="en-US" b="0" i="1" baseline="0" smtClean="0">
                          <a:latin typeface="Cambria Math" panose="02040503050406030204" pitchFamily="18" charset="0"/>
                        </a:rPr>
                        <m:t>=−3</m:t>
                      </m:r>
                    </m:oMath>
                  </m:oMathPara>
                </a14:m>
                <a:endParaRPr lang="en-US" b="0" baseline="0" dirty="0"/>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𝑎</m:t>
                          </m:r>
                        </m:e>
                        <m:sub>
                          <m:r>
                            <a:rPr lang="en-US" b="0" i="1" baseline="0" smtClean="0">
                              <a:latin typeface="Cambria Math" panose="02040503050406030204" pitchFamily="18" charset="0"/>
                            </a:rPr>
                            <m:t>𝑛</m:t>
                          </m:r>
                        </m:sub>
                      </m:sSub>
                      <m:r>
                        <a:rPr lang="en-US" b="0" i="1" baseline="0" smtClean="0">
                          <a:latin typeface="Cambria Math" panose="02040503050406030204" pitchFamily="18" charset="0"/>
                        </a:rPr>
                        <m:t>=−3</m:t>
                      </m:r>
                      <m:sSup>
                        <m:sSupPr>
                          <m:ctrlPr>
                            <a:rPr lang="en-US" b="0" i="1" baseline="0" smtClean="0">
                              <a:latin typeface="Cambria Math" panose="02040503050406030204" pitchFamily="18" charset="0"/>
                            </a:rPr>
                          </m:ctrlPr>
                        </m:sSupPr>
                        <m:e>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4</m:t>
                              </m:r>
                            </m:e>
                          </m:d>
                        </m:e>
                        <m:sup>
                          <m:r>
                            <a:rPr lang="en-US" b="0" i="1" baseline="0" smtClean="0">
                              <a:latin typeface="Cambria Math" panose="02040503050406030204" pitchFamily="18" charset="0"/>
                            </a:rPr>
                            <m:t>𝑛</m:t>
                          </m:r>
                          <m:r>
                            <a:rPr lang="en-US" b="0" i="1" baseline="0" smtClean="0">
                              <a:latin typeface="Cambria Math" panose="02040503050406030204" pitchFamily="18" charset="0"/>
                            </a:rPr>
                            <m:t>−1</m:t>
                          </m:r>
                        </m:sup>
                      </m:sSup>
                    </m:oMath>
                  </m:oMathPara>
                </a14:m>
                <a:endParaRPr lang="en-US" baseline="0" dirty="0"/>
              </a:p>
            </p:txBody>
          </p:sp>
        </mc:Choice>
        <mc:Fallback xmlns="">
          <p:sp>
            <p:nvSpPr>
              <p:cNvPr id="3" name="Notes Placeholder 2"/>
              <p:cNvSpPr>
                <a:spLocks noGrp="1"/>
              </p:cNvSpPr>
              <p:nvPr>
                <p:ph type="body" idx="1"/>
              </p:nvPr>
            </p:nvSpPr>
            <p:spPr/>
            <p:txBody>
              <a:bodyPr>
                <a:normAutofit/>
              </a:bodyPr>
              <a:lstStyle/>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4=3=𝑎</a:t>
                </a:r>
                <a:r>
                  <a:rPr lang="en-US" b="0" i="0" baseline="0" dirty="0">
                    <a:latin typeface="Cambria Math" panose="02040503050406030204" pitchFamily="18" charset="0"/>
                  </a:rPr>
                  <a:t>_</a:t>
                </a:r>
                <a:r>
                  <a:rPr lang="en-US" i="0" baseline="0" dirty="0">
                    <a:latin typeface="Cambria Math" panose="02040503050406030204" pitchFamily="18" charset="0"/>
                  </a:rPr>
                  <a:t>1</a:t>
                </a:r>
                <a:r>
                  <a:rPr lang="en-US" b="0" i="0" baseline="0" dirty="0">
                    <a:latin typeface="Cambria Math" panose="02040503050406030204" pitchFamily="18" charset="0"/>
                  </a:rPr>
                  <a:t> </a:t>
                </a:r>
                <a:r>
                  <a:rPr lang="en-US" i="0" baseline="0" dirty="0">
                    <a:latin typeface="Cambria Math" panose="02040503050406030204" pitchFamily="18" charset="0"/>
                  </a:rPr>
                  <a:t>3</a:t>
                </a:r>
                <a:r>
                  <a:rPr lang="en-US" b="0" i="0" baseline="0" dirty="0">
                    <a:latin typeface="Cambria Math" panose="02040503050406030204" pitchFamily="18" charset="0"/>
                  </a:rPr>
                  <a:t>^(</a:t>
                </a:r>
                <a:r>
                  <a:rPr lang="en-US" i="0" baseline="0" dirty="0">
                    <a:latin typeface="Cambria Math" panose="02040503050406030204" pitchFamily="18" charset="0"/>
                  </a:rPr>
                  <a:t>4−1</a:t>
                </a:r>
                <a:r>
                  <a:rPr lang="en-US" b="0" i="0" baseline="0" dirty="0">
                    <a:latin typeface="Cambria Math" panose="02040503050406030204" pitchFamily="18" charset="0"/>
                  </a:rPr>
                  <a:t>) </a:t>
                </a:r>
                <a:r>
                  <a:rPr lang="en-US" i="0" baseline="0" dirty="0">
                    <a:latin typeface="Cambria Math" panose="02040503050406030204" pitchFamily="18" charset="0"/>
                  </a:rPr>
                  <a:t> </a:t>
                </a:r>
                <a:r>
                  <a:rPr lang="en-US" i="0" baseline="0" dirty="0">
                    <a:latin typeface="Cambria Math" panose="02040503050406030204" pitchFamily="18" charset="0"/>
                    <a:sym typeface="Wingdings" pitchFamily="2" charset="2"/>
                  </a:rPr>
                  <a:t> 3=𝑎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sym typeface="Wingdings" pitchFamily="2" charset="2"/>
                  </a:rPr>
                  <a:t>1  27  𝑎</a:t>
                </a:r>
                <a:r>
                  <a:rPr lang="en-US" b="0" i="0" baseline="0" dirty="0">
                    <a:latin typeface="Cambria Math" panose="02040503050406030204" pitchFamily="18" charset="0"/>
                    <a:sym typeface="Wingdings" pitchFamily="2" charset="2"/>
                  </a:rPr>
                  <a:t>_1</a:t>
                </a:r>
                <a:r>
                  <a:rPr lang="en-US" i="0" baseline="0" dirty="0">
                    <a:latin typeface="Cambria Math" panose="02040503050406030204" pitchFamily="18" charset="0"/>
                    <a:sym typeface="Wingdings" pitchFamily="2" charset="2"/>
                  </a:rPr>
                  <a:t>=1/9</a:t>
                </a:r>
                <a:endParaRPr lang="en-US" baseline="0" dirty="0">
                  <a:sym typeface="Wingdings" pitchFamily="2" charset="2"/>
                </a:endParaRPr>
              </a:p>
              <a:p>
                <a:r>
                  <a:rPr lang="en-US" i="0" baseline="0" dirty="0">
                    <a:latin typeface="Cambria Math" panose="02040503050406030204" pitchFamily="18" charset="0"/>
                    <a:sym typeface="Wingdings" pitchFamily="2" charset="2"/>
                  </a:rPr>
                  <a:t>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sym typeface="Wingdings" pitchFamily="2" charset="2"/>
                  </a:rPr>
                  <a:t>𝑛=(1/9)</a:t>
                </a:r>
                <a:r>
                  <a:rPr lang="en-US" b="0" i="0" baseline="0" dirty="0">
                    <a:latin typeface="Cambria Math" panose="02040503050406030204" pitchFamily="18" charset="0"/>
                    <a:sym typeface="Wingdings" pitchFamily="2" charset="2"/>
                  </a:rPr>
                  <a:t> </a:t>
                </a:r>
                <a:r>
                  <a:rPr lang="en-US" i="0" baseline="0" dirty="0">
                    <a:latin typeface="Cambria Math" panose="02040503050406030204" pitchFamily="18" charset="0"/>
                    <a:sym typeface="Wingdings" pitchFamily="2" charset="2"/>
                  </a:rPr>
                  <a:t>3</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𝑛−1</a:t>
                </a:r>
                <a:r>
                  <a:rPr lang="en-US" b="0" i="0" baseline="0" dirty="0">
                    <a:latin typeface="Cambria Math" panose="02040503050406030204" pitchFamily="18" charset="0"/>
                    <a:sym typeface="Wingdings" pitchFamily="2" charset="2"/>
                  </a:rPr>
                  <a:t>)</a:t>
                </a:r>
                <a:endParaRPr lang="en-US" baseline="0" dirty="0"/>
              </a:p>
            </p:txBody>
          </p:sp>
        </mc:Fallback>
      </mc:AlternateContent>
      <p:sp>
        <p:nvSpPr>
          <p:cNvPr id="4" name="Slide Number Placeholder 3"/>
          <p:cNvSpPr>
            <a:spLocks noGrp="1"/>
          </p:cNvSpPr>
          <p:nvPr>
            <p:ph type="sldNum" sz="quarter" idx="10"/>
          </p:nvPr>
        </p:nvSpPr>
        <p:spPr/>
        <p:txBody>
          <a:bodyPr/>
          <a:lstStyle/>
          <a:p>
            <a:fld id="{E4000B33-EE8D-4D16-BE17-5EB444ABC47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A4DCC-79CF-482B-B6FE-1521FBD85472}" type="slidenum">
              <a:rPr lang="en-US" smtClean="0"/>
              <a:t>3</a:t>
            </a:fld>
            <a:endParaRPr lang="en-US"/>
          </a:p>
        </p:txBody>
      </p:sp>
    </p:spTree>
    <p:extLst>
      <p:ext uri="{BB962C8B-B14F-4D97-AF65-F5344CB8AC3E}">
        <p14:creationId xmlns:p14="http://schemas.microsoft.com/office/powerpoint/2010/main" val="2954369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smtClean="0">
                              <a:latin typeface="Cambria Math" panose="02040503050406030204" pitchFamily="18" charset="0"/>
                            </a:rPr>
                            <m:t>2</m:t>
                          </m:r>
                        </m:sub>
                      </m:sSub>
                      <m:r>
                        <a:rPr lang="en-US" i="1" baseline="0" dirty="0" smtClean="0">
                          <a:latin typeface="Cambria Math" panose="02040503050406030204" pitchFamily="18" charset="0"/>
                        </a:rPr>
                        <m:t>=−4=</m:t>
                      </m:r>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b="0" i="1" baseline="0" dirty="0" smtClean="0">
                              <a:latin typeface="Cambria Math" panose="02040503050406030204" pitchFamily="18" charset="0"/>
                            </a:rPr>
                            <m:t>1</m:t>
                          </m:r>
                        </m:sub>
                      </m:sSub>
                      <m:r>
                        <a:rPr lang="en-US" i="1" baseline="0" dirty="0" smtClean="0">
                          <a:latin typeface="Cambria Math" panose="02040503050406030204" pitchFamily="18" charset="0"/>
                        </a:rPr>
                        <m:t> </m:t>
                      </m:r>
                      <m:sSup>
                        <m:sSupPr>
                          <m:ctrlPr>
                            <a:rPr lang="en-US" b="0" i="1" baseline="0" dirty="0" smtClean="0">
                              <a:latin typeface="Cambria Math" panose="02040503050406030204" pitchFamily="18" charset="0"/>
                            </a:rPr>
                          </m:ctrlPr>
                        </m:sSupPr>
                        <m:e>
                          <m:r>
                            <a:rPr lang="en-US" i="1" baseline="0" dirty="0" smtClean="0">
                              <a:latin typeface="Cambria Math" panose="02040503050406030204" pitchFamily="18" charset="0"/>
                            </a:rPr>
                            <m:t>𝑟</m:t>
                          </m:r>
                        </m:e>
                        <m:sup>
                          <m:r>
                            <a:rPr lang="en-US" i="1" baseline="0" dirty="0" smtClean="0">
                              <a:latin typeface="Cambria Math" panose="02040503050406030204" pitchFamily="18" charset="0"/>
                            </a:rPr>
                            <m:t>2−1</m:t>
                          </m:r>
                        </m:sup>
                      </m:sSup>
                      <m:r>
                        <a:rPr lang="en-US" i="1" baseline="0" dirty="0" smtClean="0">
                          <a:latin typeface="Cambria Math" panose="02040503050406030204" pitchFamily="18" charset="0"/>
                        </a:rPr>
                        <m:t> </m:t>
                      </m:r>
                      <m:r>
                        <a:rPr lang="en-US" i="1" baseline="0" dirty="0">
                          <a:latin typeface="Cambria Math" panose="02040503050406030204" pitchFamily="18" charset="0"/>
                          <a:sym typeface="Wingdings" pitchFamily="2" charset="2"/>
                        </a:rPr>
                        <m:t> −4=</m:t>
                      </m:r>
                      <m:sSub>
                        <m:sSubPr>
                          <m:ctrlPr>
                            <a:rPr lang="en-US" b="0" i="1" baseline="0" dirty="0" smtClean="0">
                              <a:latin typeface="Cambria Math" panose="02040503050406030204" pitchFamily="18" charset="0"/>
                              <a:sym typeface="Wingdings" pitchFamily="2" charset="2"/>
                            </a:rPr>
                          </m:ctrlPr>
                        </m:sSubPr>
                        <m:e>
                          <m:r>
                            <a:rPr lang="en-US" i="1" baseline="0" dirty="0">
                              <a:latin typeface="Cambria Math" panose="02040503050406030204" pitchFamily="18" charset="0"/>
                            </a:rPr>
                            <m:t>𝑎</m:t>
                          </m:r>
                        </m:e>
                        <m:sub>
                          <m:r>
                            <a:rPr lang="en-US" i="1" baseline="0" dirty="0">
                              <a:latin typeface="Cambria Math" panose="02040503050406030204" pitchFamily="18" charset="0"/>
                            </a:rPr>
                            <m:t>1</m:t>
                          </m:r>
                        </m:sub>
                      </m:sSub>
                      <m:r>
                        <a:rPr lang="en-US" i="1" baseline="0" dirty="0">
                          <a:latin typeface="Cambria Math" panose="02040503050406030204" pitchFamily="18" charset="0"/>
                        </a:rPr>
                        <m:t> </m:t>
                      </m:r>
                      <m:r>
                        <a:rPr lang="en-US" i="1" baseline="0" dirty="0">
                          <a:latin typeface="Cambria Math" panose="02040503050406030204" pitchFamily="18" charset="0"/>
                        </a:rPr>
                        <m:t>𝑟</m:t>
                      </m:r>
                    </m:oMath>
                  </m:oMathPara>
                </a14:m>
                <a:endParaRPr lang="en-US" baseline="0" dirty="0"/>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smtClean="0">
                              <a:latin typeface="Cambria Math" panose="02040503050406030204" pitchFamily="18" charset="0"/>
                            </a:rPr>
                            <m:t>6</m:t>
                          </m:r>
                        </m:sub>
                      </m:sSub>
                      <m:r>
                        <a:rPr lang="en-US" i="1" baseline="0" dirty="0" smtClean="0">
                          <a:latin typeface="Cambria Math" panose="02040503050406030204" pitchFamily="18" charset="0"/>
                        </a:rPr>
                        <m:t>=−1024=</m:t>
                      </m:r>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smtClean="0">
                              <a:latin typeface="Cambria Math" panose="02040503050406030204" pitchFamily="18" charset="0"/>
                            </a:rPr>
                            <m:t>1</m:t>
                          </m:r>
                        </m:sub>
                      </m:sSub>
                      <m:r>
                        <a:rPr lang="en-US" i="1" baseline="0" dirty="0" smtClean="0">
                          <a:latin typeface="Cambria Math" panose="02040503050406030204" pitchFamily="18" charset="0"/>
                        </a:rPr>
                        <m:t> </m:t>
                      </m:r>
                      <m:sSup>
                        <m:sSupPr>
                          <m:ctrlPr>
                            <a:rPr lang="en-US" b="0" i="1" baseline="0" dirty="0" smtClean="0">
                              <a:latin typeface="Cambria Math" panose="02040503050406030204" pitchFamily="18" charset="0"/>
                            </a:rPr>
                          </m:ctrlPr>
                        </m:sSupPr>
                        <m:e>
                          <m:r>
                            <a:rPr lang="en-US" i="1" baseline="0" dirty="0" smtClean="0">
                              <a:latin typeface="Cambria Math" panose="02040503050406030204" pitchFamily="18" charset="0"/>
                            </a:rPr>
                            <m:t>𝑟</m:t>
                          </m:r>
                        </m:e>
                        <m:sup>
                          <m:r>
                            <a:rPr lang="en-US" i="1" baseline="0" dirty="0" smtClean="0">
                              <a:latin typeface="Cambria Math" panose="02040503050406030204" pitchFamily="18" charset="0"/>
                            </a:rPr>
                            <m:t>6−1</m:t>
                          </m:r>
                        </m:sup>
                      </m:sSup>
                      <m:r>
                        <a:rPr lang="en-US" i="1" baseline="0" dirty="0" smtClean="0">
                          <a:latin typeface="Cambria Math" panose="02040503050406030204" pitchFamily="18" charset="0"/>
                        </a:rPr>
                        <m:t> </m:t>
                      </m:r>
                      <m:r>
                        <a:rPr lang="en-US" i="1" baseline="0" dirty="0">
                          <a:latin typeface="Cambria Math" panose="02040503050406030204" pitchFamily="18" charset="0"/>
                          <a:sym typeface="Wingdings" pitchFamily="2" charset="2"/>
                        </a:rPr>
                        <m:t> −1024=</m:t>
                      </m:r>
                      <m:sSub>
                        <m:sSubPr>
                          <m:ctrlPr>
                            <a:rPr lang="en-US" b="0" i="1" baseline="0" dirty="0" smtClean="0">
                              <a:latin typeface="Cambria Math" panose="02040503050406030204" pitchFamily="18" charset="0"/>
                              <a:sym typeface="Wingdings" pitchFamily="2" charset="2"/>
                            </a:rPr>
                          </m:ctrlPr>
                        </m:sSubPr>
                        <m:e>
                          <m:r>
                            <a:rPr lang="en-US" i="1" baseline="0" dirty="0">
                              <a:latin typeface="Cambria Math" panose="02040503050406030204" pitchFamily="18" charset="0"/>
                              <a:sym typeface="Wingdings" pitchFamily="2" charset="2"/>
                            </a:rPr>
                            <m:t>𝑎</m:t>
                          </m:r>
                        </m:e>
                        <m:sub>
                          <m:r>
                            <a:rPr lang="en-US" i="1" baseline="0" dirty="0">
                              <a:latin typeface="Cambria Math" panose="02040503050406030204" pitchFamily="18" charset="0"/>
                              <a:sym typeface="Wingdings" pitchFamily="2" charset="2"/>
                            </a:rPr>
                            <m:t>1</m:t>
                          </m:r>
                        </m:sub>
                      </m:sSub>
                      <m:r>
                        <a:rPr lang="en-US" i="1" baseline="0" dirty="0">
                          <a:latin typeface="Cambria Math" panose="02040503050406030204" pitchFamily="18" charset="0"/>
                          <a:sym typeface="Wingdings" pitchFamily="2" charset="2"/>
                        </a:rPr>
                        <m:t> </m:t>
                      </m:r>
                      <m:sSup>
                        <m:sSupPr>
                          <m:ctrlPr>
                            <a:rPr lang="en-US" b="0" i="1" baseline="0" dirty="0" smtClean="0">
                              <a:latin typeface="Cambria Math" panose="02040503050406030204" pitchFamily="18" charset="0"/>
                              <a:sym typeface="Wingdings" pitchFamily="2" charset="2"/>
                            </a:rPr>
                          </m:ctrlPr>
                        </m:sSupPr>
                        <m:e>
                          <m:r>
                            <a:rPr lang="en-US" i="1" baseline="0" dirty="0">
                              <a:latin typeface="Cambria Math" panose="02040503050406030204" pitchFamily="18" charset="0"/>
                              <a:sym typeface="Wingdings" pitchFamily="2" charset="2"/>
                            </a:rPr>
                            <m:t>𝑟</m:t>
                          </m:r>
                        </m:e>
                        <m:sup>
                          <m:r>
                            <a:rPr lang="en-US" i="1" baseline="0" dirty="0">
                              <a:latin typeface="Cambria Math" panose="02040503050406030204" pitchFamily="18" charset="0"/>
                              <a:sym typeface="Wingdings" pitchFamily="2" charset="2"/>
                            </a:rPr>
                            <m:t>5</m:t>
                          </m:r>
                        </m:sup>
                      </m:sSup>
                    </m:oMath>
                  </m:oMathPara>
                </a14:m>
                <a:endParaRPr lang="en-US" baseline="0" dirty="0">
                  <a:sym typeface="Wingdings" pitchFamily="2" charset="2"/>
                </a:endParaRPr>
              </a:p>
              <a:p>
                <a:endParaRPr lang="en-US" baseline="30000" dirty="0">
                  <a:sym typeface="Wingdings" pitchFamily="2" charset="2"/>
                </a:endParaRPr>
              </a:p>
              <a:p>
                <a:r>
                  <a:rPr lang="en-US" baseline="0" dirty="0">
                    <a:sym typeface="Wingdings" pitchFamily="2" charset="2"/>
                  </a:rPr>
                  <a:t>Solve first for </a:t>
                </a:r>
                <a:r>
                  <a:rPr lang="en-US" i="1" baseline="0" dirty="0">
                    <a:sym typeface="Wingdings" pitchFamily="2" charset="2"/>
                  </a:rPr>
                  <a:t>a</a:t>
                </a:r>
                <a:r>
                  <a:rPr lang="en-US" baseline="-25000" dirty="0">
                    <a:sym typeface="Wingdings" pitchFamily="2" charset="2"/>
                  </a:rPr>
                  <a:t>1</a:t>
                </a:r>
                <a:r>
                  <a:rPr lang="en-US" baseline="0" dirty="0">
                    <a:sym typeface="Wingdings" pitchFamily="2" charset="2"/>
                  </a:rPr>
                  <a:t>:  </a:t>
                </a:r>
                <a14:m>
                  <m:oMath xmlns:m="http://schemas.openxmlformats.org/officeDocument/2006/math">
                    <m:sSub>
                      <m:sSubPr>
                        <m:ctrlPr>
                          <a:rPr lang="en-US" b="0" i="1" baseline="0" dirty="0" smtClean="0">
                            <a:latin typeface="Cambria Math" panose="02040503050406030204" pitchFamily="18" charset="0"/>
                            <a:sym typeface="Wingdings" pitchFamily="2" charset="2"/>
                          </a:rPr>
                        </m:ctrlPr>
                      </m:sSubPr>
                      <m:e>
                        <m:r>
                          <a:rPr lang="en-US" i="1" baseline="0" dirty="0" smtClean="0">
                            <a:latin typeface="Cambria Math" panose="02040503050406030204" pitchFamily="18" charset="0"/>
                            <a:sym typeface="Wingdings" pitchFamily="2" charset="2"/>
                          </a:rPr>
                          <m:t>𝑎</m:t>
                        </m:r>
                      </m:e>
                      <m:sub>
                        <m:r>
                          <a:rPr lang="en-US" i="1" baseline="0" dirty="0">
                            <a:latin typeface="Cambria Math" panose="02040503050406030204" pitchFamily="18" charset="0"/>
                            <a:sym typeface="Wingdings" pitchFamily="2" charset="2"/>
                          </a:rPr>
                          <m:t>1</m:t>
                        </m:r>
                      </m:sub>
                    </m:sSub>
                    <m:r>
                      <a:rPr lang="en-US" i="1" baseline="0" dirty="0">
                        <a:latin typeface="Cambria Math" panose="02040503050406030204" pitchFamily="18" charset="0"/>
                        <a:sym typeface="Wingdings" pitchFamily="2" charset="2"/>
                      </a:rPr>
                      <m:t>=−</m:t>
                    </m:r>
                    <m:f>
                      <m:fPr>
                        <m:ctrlPr>
                          <a:rPr lang="en-US" i="1" baseline="0" dirty="0">
                            <a:latin typeface="Cambria Math" panose="02040503050406030204" pitchFamily="18" charset="0"/>
                            <a:sym typeface="Wingdings" pitchFamily="2" charset="2"/>
                          </a:rPr>
                        </m:ctrlPr>
                      </m:fPr>
                      <m:num>
                        <m:r>
                          <a:rPr lang="en-US" i="1" baseline="0" dirty="0">
                            <a:latin typeface="Cambria Math" panose="02040503050406030204" pitchFamily="18" charset="0"/>
                            <a:sym typeface="Wingdings" pitchFamily="2" charset="2"/>
                          </a:rPr>
                          <m:t>4</m:t>
                        </m:r>
                      </m:num>
                      <m:den>
                        <m:r>
                          <a:rPr lang="en-US" i="1" baseline="0" dirty="0">
                            <a:latin typeface="Cambria Math" panose="02040503050406030204" pitchFamily="18" charset="0"/>
                            <a:sym typeface="Wingdings" pitchFamily="2" charset="2"/>
                          </a:rPr>
                          <m:t>𝑟</m:t>
                        </m:r>
                      </m:den>
                    </m:f>
                  </m:oMath>
                </a14:m>
                <a:endParaRPr lang="en-US" baseline="0" dirty="0">
                  <a:sym typeface="Wingdings" pitchFamily="2" charset="2"/>
                </a:endParaRPr>
              </a:p>
              <a:p>
                <a:r>
                  <a:rPr lang="en-US" baseline="0" dirty="0">
                    <a:sym typeface="Wingdings" pitchFamily="2" charset="2"/>
                  </a:rPr>
                  <a:t>Plug into second: </a:t>
                </a:r>
                <a14:m>
                  <m:oMath xmlns:m="http://schemas.openxmlformats.org/officeDocument/2006/math">
                    <m:r>
                      <a:rPr lang="en-US" i="1" baseline="0" dirty="0" smtClean="0">
                        <a:latin typeface="Cambria Math" panose="02040503050406030204" pitchFamily="18" charset="0"/>
                        <a:sym typeface="Wingdings" pitchFamily="2" charset="2"/>
                      </a:rPr>
                      <m:t>−1024=</m:t>
                    </m:r>
                    <m:d>
                      <m:dPr>
                        <m:ctrlPr>
                          <a:rPr lang="en-US" i="1" baseline="0" dirty="0" smtClean="0">
                            <a:latin typeface="Cambria Math" panose="02040503050406030204" pitchFamily="18" charset="0"/>
                            <a:sym typeface="Wingdings" pitchFamily="2" charset="2"/>
                          </a:rPr>
                        </m:ctrlPr>
                      </m:dPr>
                      <m:e>
                        <m:r>
                          <a:rPr lang="en-US" i="1" baseline="0" dirty="0" smtClean="0">
                            <a:latin typeface="Cambria Math" panose="02040503050406030204" pitchFamily="18" charset="0"/>
                            <a:sym typeface="Wingdings" pitchFamily="2" charset="2"/>
                          </a:rPr>
                          <m:t>−</m:t>
                        </m:r>
                        <m:f>
                          <m:fPr>
                            <m:ctrlPr>
                              <a:rPr lang="en-US" i="1" baseline="0" dirty="0" smtClean="0">
                                <a:latin typeface="Cambria Math" panose="02040503050406030204" pitchFamily="18" charset="0"/>
                                <a:sym typeface="Wingdings" pitchFamily="2" charset="2"/>
                              </a:rPr>
                            </m:ctrlPr>
                          </m:fPr>
                          <m:num>
                            <m:r>
                              <a:rPr lang="en-US" i="1" baseline="0" dirty="0" smtClean="0">
                                <a:latin typeface="Cambria Math" panose="02040503050406030204" pitchFamily="18" charset="0"/>
                                <a:sym typeface="Wingdings" pitchFamily="2" charset="2"/>
                              </a:rPr>
                              <m:t>4</m:t>
                            </m:r>
                          </m:num>
                          <m:den>
                            <m:r>
                              <a:rPr lang="en-US" i="1" baseline="0" dirty="0" smtClean="0">
                                <a:latin typeface="Cambria Math" panose="02040503050406030204" pitchFamily="18" charset="0"/>
                                <a:sym typeface="Wingdings" pitchFamily="2" charset="2"/>
                              </a:rPr>
                              <m:t>𝑟</m:t>
                            </m:r>
                          </m:den>
                        </m:f>
                      </m:e>
                    </m:d>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panose="02040503050406030204" pitchFamily="18" charset="0"/>
                            <a:sym typeface="Wingdings" pitchFamily="2" charset="2"/>
                          </a:rPr>
                          <m:t>𝑟</m:t>
                        </m:r>
                      </m:e>
                      <m:sup>
                        <m:r>
                          <a:rPr lang="en-US" i="1" baseline="0" dirty="0" smtClean="0">
                            <a:latin typeface="Cambria Math" panose="02040503050406030204" pitchFamily="18" charset="0"/>
                            <a:sym typeface="Wingdings" pitchFamily="2" charset="2"/>
                          </a:rPr>
                          <m:t>5</m:t>
                        </m:r>
                      </m:sup>
                    </m:sSup>
                    <m:r>
                      <a:rPr lang="en-US" i="1" baseline="0" dirty="0" smtClean="0">
                        <a:latin typeface="Cambria Math" panose="02040503050406030204" pitchFamily="18" charset="0"/>
                        <a:sym typeface="Wingdings" pitchFamily="2" charset="2"/>
                      </a:rPr>
                      <m:t>  −1024=−</m:t>
                    </m:r>
                    <m:f>
                      <m:fPr>
                        <m:ctrlPr>
                          <a:rPr lang="en-US" i="1" baseline="0" dirty="0" smtClean="0">
                            <a:latin typeface="Cambria Math" panose="02040503050406030204" pitchFamily="18" charset="0"/>
                            <a:sym typeface="Wingdings" pitchFamily="2" charset="2"/>
                          </a:rPr>
                        </m:ctrlPr>
                      </m:fPr>
                      <m:num>
                        <m:r>
                          <a:rPr lang="en-US" i="1" baseline="0" dirty="0" smtClean="0">
                            <a:latin typeface="Cambria Math" panose="02040503050406030204" pitchFamily="18" charset="0"/>
                            <a:sym typeface="Wingdings" pitchFamily="2" charset="2"/>
                          </a:rPr>
                          <m:t>4</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panose="02040503050406030204" pitchFamily="18" charset="0"/>
                                <a:sym typeface="Wingdings" pitchFamily="2" charset="2"/>
                              </a:rPr>
                              <m:t>𝑟</m:t>
                            </m:r>
                          </m:e>
                          <m:sup>
                            <m:r>
                              <a:rPr lang="en-US" i="1" baseline="0" dirty="0" smtClean="0">
                                <a:latin typeface="Cambria Math" panose="02040503050406030204" pitchFamily="18" charset="0"/>
                                <a:sym typeface="Wingdings" pitchFamily="2" charset="2"/>
                              </a:rPr>
                              <m:t>5</m:t>
                            </m:r>
                          </m:sup>
                        </m:sSup>
                      </m:num>
                      <m:den>
                        <m:r>
                          <a:rPr lang="en-US" i="1" baseline="0" dirty="0" smtClean="0">
                            <a:latin typeface="Cambria Math" panose="02040503050406030204" pitchFamily="18" charset="0"/>
                            <a:sym typeface="Wingdings" pitchFamily="2" charset="2"/>
                          </a:rPr>
                          <m:t>𝑟</m:t>
                        </m:r>
                      </m:den>
                    </m:f>
                    <m:r>
                      <a:rPr lang="en-US" i="1" baseline="0" dirty="0" smtClean="0">
                        <a:latin typeface="Cambria Math" panose="02040503050406030204" pitchFamily="18" charset="0"/>
                        <a:sym typeface="Wingdings" pitchFamily="2" charset="2"/>
                      </a:rPr>
                      <m:t>  −1024=−4</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panose="02040503050406030204" pitchFamily="18" charset="0"/>
                            <a:sym typeface="Wingdings" pitchFamily="2" charset="2"/>
                          </a:rPr>
                          <m:t>𝑟</m:t>
                        </m:r>
                      </m:e>
                      <m:sup>
                        <m:r>
                          <a:rPr lang="en-US" i="1" baseline="0" dirty="0" smtClean="0">
                            <a:latin typeface="Cambria Math" panose="02040503050406030204" pitchFamily="18" charset="0"/>
                            <a:sym typeface="Wingdings" pitchFamily="2" charset="2"/>
                          </a:rPr>
                          <m:t>4</m:t>
                        </m:r>
                      </m:sup>
                    </m:sSup>
                    <m:r>
                      <a:rPr lang="en-US" i="1" baseline="0" dirty="0" smtClean="0">
                        <a:latin typeface="Cambria Math" panose="02040503050406030204" pitchFamily="18" charset="0"/>
                        <a:sym typeface="Wingdings" pitchFamily="2" charset="2"/>
                      </a:rPr>
                      <m:t>  256=</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panose="02040503050406030204" pitchFamily="18" charset="0"/>
                            <a:sym typeface="Wingdings" pitchFamily="2" charset="2"/>
                          </a:rPr>
                          <m:t>𝑟</m:t>
                        </m:r>
                      </m:e>
                      <m:sup>
                        <m:r>
                          <a:rPr lang="en-US" i="1" baseline="0" dirty="0" smtClean="0">
                            <a:latin typeface="Cambria Math" panose="02040503050406030204" pitchFamily="18" charset="0"/>
                            <a:sym typeface="Wingdings" pitchFamily="2" charset="2"/>
                          </a:rPr>
                          <m:t>4</m:t>
                        </m:r>
                      </m:sup>
                    </m:sSup>
                    <m:r>
                      <a:rPr lang="en-US" i="1" baseline="0" dirty="0" smtClean="0">
                        <a:latin typeface="Cambria Math" panose="02040503050406030204" pitchFamily="18" charset="0"/>
                        <a:sym typeface="Wingdings" pitchFamily="2" charset="2"/>
                      </a:rPr>
                      <m:t>  </m:t>
                    </m:r>
                    <m:r>
                      <a:rPr lang="en-US" i="1" baseline="0" dirty="0" smtClean="0">
                        <a:latin typeface="Cambria Math" panose="02040503050406030204" pitchFamily="18" charset="0"/>
                        <a:sym typeface="Wingdings" pitchFamily="2" charset="2"/>
                      </a:rPr>
                      <m:t>𝑟</m:t>
                    </m:r>
                    <m:r>
                      <a:rPr lang="en-US" i="1" baseline="0" dirty="0" smtClean="0">
                        <a:latin typeface="Cambria Math" panose="02040503050406030204" pitchFamily="18" charset="0"/>
                        <a:sym typeface="Wingdings" pitchFamily="2" charset="2"/>
                      </a:rPr>
                      <m:t>=4</m:t>
                    </m:r>
                  </m:oMath>
                </a14:m>
                <a:endParaRPr lang="en-US" baseline="0" dirty="0">
                  <a:sym typeface="Wingdings" pitchFamily="2" charset="2"/>
                </a:endParaRPr>
              </a:p>
              <a:p>
                <a:r>
                  <a:rPr lang="en-US" baseline="0" dirty="0">
                    <a:sym typeface="Wingdings" pitchFamily="2" charset="2"/>
                  </a:rPr>
                  <a:t>Plug back into first: </a:t>
                </a:r>
                <a14:m>
                  <m:oMath xmlns:m="http://schemas.openxmlformats.org/officeDocument/2006/math">
                    <m:sSub>
                      <m:sSubPr>
                        <m:ctrlPr>
                          <a:rPr lang="en-US" b="0" i="1" baseline="0" dirty="0" smtClean="0">
                            <a:latin typeface="Cambria Math" panose="02040503050406030204" pitchFamily="18" charset="0"/>
                            <a:sym typeface="Wingdings" pitchFamily="2" charset="2"/>
                          </a:rPr>
                        </m:ctrlPr>
                      </m:sSubPr>
                      <m:e>
                        <m:r>
                          <a:rPr lang="en-US" i="1" baseline="0" dirty="0" smtClean="0">
                            <a:latin typeface="Cambria Math" panose="02040503050406030204" pitchFamily="18" charset="0"/>
                            <a:sym typeface="Wingdings" pitchFamily="2" charset="2"/>
                          </a:rPr>
                          <m:t>𝑎</m:t>
                        </m:r>
                      </m:e>
                      <m:sub>
                        <m:r>
                          <a:rPr lang="en-US" i="1" baseline="0" dirty="0">
                            <a:latin typeface="Cambria Math" panose="02040503050406030204" pitchFamily="18" charset="0"/>
                            <a:sym typeface="Wingdings" pitchFamily="2" charset="2"/>
                          </a:rPr>
                          <m:t>1</m:t>
                        </m:r>
                      </m:sub>
                    </m:sSub>
                    <m:r>
                      <a:rPr lang="en-US" i="1" baseline="0" dirty="0">
                        <a:latin typeface="Cambria Math" panose="02040503050406030204" pitchFamily="18" charset="0"/>
                        <a:sym typeface="Wingdings" pitchFamily="2" charset="2"/>
                      </a:rPr>
                      <m:t>=−</m:t>
                    </m:r>
                    <m:f>
                      <m:fPr>
                        <m:ctrlPr>
                          <a:rPr lang="en-US" i="1" baseline="0" dirty="0">
                            <a:latin typeface="Cambria Math" panose="02040503050406030204" pitchFamily="18" charset="0"/>
                            <a:sym typeface="Wingdings" pitchFamily="2" charset="2"/>
                          </a:rPr>
                        </m:ctrlPr>
                      </m:fPr>
                      <m:num>
                        <m:r>
                          <a:rPr lang="en-US" i="1" baseline="0" dirty="0">
                            <a:latin typeface="Cambria Math" panose="02040503050406030204" pitchFamily="18" charset="0"/>
                            <a:sym typeface="Wingdings" pitchFamily="2" charset="2"/>
                          </a:rPr>
                          <m:t>4</m:t>
                        </m:r>
                      </m:num>
                      <m:den>
                        <m:r>
                          <a:rPr lang="en-US" i="1" baseline="0" dirty="0">
                            <a:latin typeface="Cambria Math" panose="02040503050406030204" pitchFamily="18" charset="0"/>
                            <a:sym typeface="Wingdings" pitchFamily="2" charset="2"/>
                          </a:rPr>
                          <m:t>4</m:t>
                        </m:r>
                      </m:den>
                    </m:f>
                    <m:r>
                      <a:rPr lang="en-US" i="1" baseline="0" dirty="0">
                        <a:latin typeface="Cambria Math" panose="02040503050406030204" pitchFamily="18" charset="0"/>
                        <a:sym typeface="Wingdings" pitchFamily="2" charset="2"/>
                      </a:rPr>
                      <m:t>  </m:t>
                    </m:r>
                    <m:sSub>
                      <m:sSubPr>
                        <m:ctrlPr>
                          <a:rPr lang="en-US" b="0" i="1" baseline="0" dirty="0" smtClean="0">
                            <a:latin typeface="Cambria Math" panose="02040503050406030204" pitchFamily="18" charset="0"/>
                            <a:sym typeface="Wingdings" pitchFamily="2" charset="2"/>
                          </a:rPr>
                        </m:ctrlPr>
                      </m:sSubPr>
                      <m:e>
                        <m:r>
                          <a:rPr lang="en-US" i="1" baseline="0" dirty="0">
                            <a:latin typeface="Cambria Math" panose="02040503050406030204" pitchFamily="18" charset="0"/>
                            <a:sym typeface="Wingdings" pitchFamily="2" charset="2"/>
                          </a:rPr>
                          <m:t>𝑎</m:t>
                        </m:r>
                      </m:e>
                      <m:sub>
                        <m:r>
                          <a:rPr lang="en-US" i="1" baseline="0" dirty="0">
                            <a:latin typeface="Cambria Math" panose="02040503050406030204" pitchFamily="18" charset="0"/>
                            <a:sym typeface="Wingdings" pitchFamily="2" charset="2"/>
                          </a:rPr>
                          <m:t>1</m:t>
                        </m:r>
                      </m:sub>
                    </m:sSub>
                    <m:r>
                      <a:rPr lang="en-US" i="1" baseline="0" dirty="0">
                        <a:latin typeface="Cambria Math" panose="02040503050406030204" pitchFamily="18" charset="0"/>
                        <a:sym typeface="Wingdings" pitchFamily="2" charset="2"/>
                      </a:rPr>
                      <m:t>=−1</m:t>
                    </m:r>
                  </m:oMath>
                </a14:m>
                <a:endParaRPr lang="en-US" baseline="0" dirty="0">
                  <a:sym typeface="Wingdings" pitchFamily="2" charset="2"/>
                </a:endParaRPr>
              </a:p>
              <a:p>
                <a:r>
                  <a:rPr lang="en-US" baseline="0" dirty="0">
                    <a:sym typeface="Wingdings" pitchFamily="2" charset="2"/>
                  </a:rPr>
                  <a:t>Write rule: </a:t>
                </a:r>
                <a14:m>
                  <m:oMath xmlns:m="http://schemas.openxmlformats.org/officeDocument/2006/math">
                    <m:sSub>
                      <m:sSubPr>
                        <m:ctrlPr>
                          <a:rPr lang="en-US" b="0" i="1" baseline="0" dirty="0" smtClean="0">
                            <a:latin typeface="Cambria Math" panose="02040503050406030204" pitchFamily="18" charset="0"/>
                            <a:sym typeface="Wingdings" pitchFamily="2" charset="2"/>
                          </a:rPr>
                        </m:ctrlPr>
                      </m:sSubPr>
                      <m:e>
                        <m:r>
                          <a:rPr lang="en-US" i="1" baseline="0" dirty="0" smtClean="0">
                            <a:latin typeface="Cambria Math" panose="02040503050406030204" pitchFamily="18" charset="0"/>
                            <a:sym typeface="Wingdings" pitchFamily="2" charset="2"/>
                          </a:rPr>
                          <m:t>𝑎</m:t>
                        </m:r>
                      </m:e>
                      <m:sub>
                        <m:r>
                          <a:rPr lang="en-US" i="1" baseline="0" dirty="0" smtClean="0">
                            <a:latin typeface="Cambria Math" panose="02040503050406030204" pitchFamily="18" charset="0"/>
                            <a:sym typeface="Wingdings" pitchFamily="2" charset="2"/>
                          </a:rPr>
                          <m:t>𝑛</m:t>
                        </m:r>
                      </m:sub>
                    </m:sSub>
                    <m:r>
                      <a:rPr lang="en-US" i="1" baseline="0" dirty="0" smtClean="0">
                        <a:latin typeface="Cambria Math" panose="02040503050406030204" pitchFamily="18" charset="0"/>
                        <a:sym typeface="Wingdings" pitchFamily="2" charset="2"/>
                      </a:rPr>
                      <m:t>=−1·</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panose="02040503050406030204" pitchFamily="18" charset="0"/>
                            <a:sym typeface="Wingdings" pitchFamily="2" charset="2"/>
                          </a:rPr>
                          <m:t>4</m:t>
                        </m:r>
                      </m:e>
                      <m:sup>
                        <m:r>
                          <a:rPr lang="en-US" i="1" baseline="0" dirty="0" smtClean="0">
                            <a:latin typeface="Cambria Math" panose="02040503050406030204" pitchFamily="18" charset="0"/>
                            <a:sym typeface="Wingdings" pitchFamily="2" charset="2"/>
                          </a:rPr>
                          <m:t>𝑛</m:t>
                        </m:r>
                        <m:r>
                          <a:rPr lang="en-US" i="1" baseline="0" dirty="0" smtClean="0">
                            <a:latin typeface="Cambria Math" panose="02040503050406030204" pitchFamily="18" charset="0"/>
                            <a:sym typeface="Wingdings" pitchFamily="2" charset="2"/>
                          </a:rPr>
                          <m:t>−1</m:t>
                        </m:r>
                      </m:sup>
                    </m:sSup>
                  </m:oMath>
                </a14:m>
                <a:endParaRPr lang="en-US" baseline="0" dirty="0"/>
              </a:p>
            </p:txBody>
          </p:sp>
        </mc:Choice>
        <mc:Fallback xmlns="">
          <p:sp>
            <p:nvSpPr>
              <p:cNvPr id="3" name="Notes Placeholder 2"/>
              <p:cNvSpPr>
                <a:spLocks noGrp="1"/>
              </p:cNvSpPr>
              <p:nvPr>
                <p:ph type="body" idx="1"/>
              </p:nvPr>
            </p:nvSpPr>
            <p:spPr/>
            <p:txBody>
              <a:bodyPr>
                <a:normAutofit/>
              </a:bodyPr>
              <a:lstStyle/>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2=−4=𝑎</a:t>
                </a:r>
                <a:r>
                  <a:rPr lang="en-US" b="0" i="0" baseline="0" dirty="0">
                    <a:latin typeface="Cambria Math" panose="02040503050406030204" pitchFamily="18" charset="0"/>
                  </a:rPr>
                  <a:t>_1 </a:t>
                </a:r>
                <a:r>
                  <a:rPr lang="en-US" i="0" baseline="0" dirty="0">
                    <a:latin typeface="Cambria Math" panose="02040503050406030204" pitchFamily="18" charset="0"/>
                  </a:rPr>
                  <a:t> 𝑟</a:t>
                </a:r>
                <a:r>
                  <a:rPr lang="en-US" b="0" i="0" baseline="0" dirty="0">
                    <a:latin typeface="Cambria Math" panose="02040503050406030204" pitchFamily="18" charset="0"/>
                  </a:rPr>
                  <a:t>^(</a:t>
                </a:r>
                <a:r>
                  <a:rPr lang="en-US" i="0" baseline="0" dirty="0">
                    <a:latin typeface="Cambria Math" panose="02040503050406030204" pitchFamily="18" charset="0"/>
                  </a:rPr>
                  <a:t>2−1</a:t>
                </a:r>
                <a:r>
                  <a:rPr lang="en-US" b="0" i="0" baseline="0" dirty="0">
                    <a:latin typeface="Cambria Math" panose="02040503050406030204" pitchFamily="18" charset="0"/>
                  </a:rPr>
                  <a:t>) </a:t>
                </a:r>
                <a:r>
                  <a:rPr lang="en-US" i="0" baseline="0" dirty="0">
                    <a:latin typeface="Cambria Math" panose="02040503050406030204" pitchFamily="18" charset="0"/>
                  </a:rPr>
                  <a:t> </a:t>
                </a:r>
                <a:r>
                  <a:rPr lang="en-US" i="0" baseline="0" dirty="0">
                    <a:latin typeface="Cambria Math" panose="02040503050406030204" pitchFamily="18" charset="0"/>
                    <a:sym typeface="Wingdings" pitchFamily="2" charset="2"/>
                  </a:rPr>
                  <a:t> −4=</a:t>
                </a:r>
                <a:r>
                  <a:rPr lang="en-US" i="0" baseline="0" dirty="0">
                    <a:latin typeface="Cambria Math" panose="02040503050406030204" pitchFamily="18" charset="0"/>
                  </a:rPr>
                  <a:t>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rPr>
                  <a:t>1  𝑟</a:t>
                </a:r>
                <a:endParaRPr lang="en-US" baseline="0" dirty="0"/>
              </a:p>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6=−1024=𝑎</a:t>
                </a:r>
                <a:r>
                  <a:rPr lang="en-US" b="0" i="0" baseline="0" dirty="0">
                    <a:latin typeface="Cambria Math" panose="02040503050406030204" pitchFamily="18" charset="0"/>
                  </a:rPr>
                  <a:t>_</a:t>
                </a:r>
                <a:r>
                  <a:rPr lang="en-US" i="0" baseline="0" dirty="0">
                    <a:latin typeface="Cambria Math" panose="02040503050406030204" pitchFamily="18" charset="0"/>
                  </a:rPr>
                  <a:t>1  𝑟</a:t>
                </a:r>
                <a:r>
                  <a:rPr lang="en-US" b="0" i="0" baseline="0" dirty="0">
                    <a:latin typeface="Cambria Math" panose="02040503050406030204" pitchFamily="18" charset="0"/>
                  </a:rPr>
                  <a:t>^(</a:t>
                </a:r>
                <a:r>
                  <a:rPr lang="en-US" i="0" baseline="0" dirty="0">
                    <a:latin typeface="Cambria Math" panose="02040503050406030204" pitchFamily="18" charset="0"/>
                  </a:rPr>
                  <a:t>6−1</a:t>
                </a:r>
                <a:r>
                  <a:rPr lang="en-US" b="0" i="0" baseline="0" dirty="0">
                    <a:latin typeface="Cambria Math" panose="02040503050406030204" pitchFamily="18" charset="0"/>
                  </a:rPr>
                  <a:t>) </a:t>
                </a:r>
                <a:r>
                  <a:rPr lang="en-US" i="0" baseline="0" dirty="0">
                    <a:latin typeface="Cambria Math" panose="02040503050406030204" pitchFamily="18" charset="0"/>
                  </a:rPr>
                  <a:t> </a:t>
                </a:r>
                <a:r>
                  <a:rPr lang="en-US" i="0" baseline="0" dirty="0">
                    <a:latin typeface="Cambria Math" panose="02040503050406030204" pitchFamily="18" charset="0"/>
                    <a:sym typeface="Wingdings" pitchFamily="2" charset="2"/>
                  </a:rPr>
                  <a:t> −1024=𝑎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sym typeface="Wingdings" pitchFamily="2" charset="2"/>
                  </a:rPr>
                  <a:t>1  𝑟</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5</a:t>
                </a:r>
                <a:endParaRPr lang="en-US" baseline="0" dirty="0">
                  <a:sym typeface="Wingdings" pitchFamily="2" charset="2"/>
                </a:endParaRPr>
              </a:p>
              <a:p>
                <a:endParaRPr lang="en-US" baseline="30000" dirty="0">
                  <a:sym typeface="Wingdings" pitchFamily="2" charset="2"/>
                </a:endParaRPr>
              </a:p>
              <a:p>
                <a:r>
                  <a:rPr lang="en-US" baseline="0" dirty="0">
                    <a:sym typeface="Wingdings" pitchFamily="2" charset="2"/>
                  </a:rPr>
                  <a:t>Solve first for </a:t>
                </a:r>
                <a:r>
                  <a:rPr lang="en-US" i="1" baseline="0" dirty="0">
                    <a:sym typeface="Wingdings" pitchFamily="2" charset="2"/>
                  </a:rPr>
                  <a:t>a</a:t>
                </a:r>
                <a:r>
                  <a:rPr lang="en-US" baseline="-25000" dirty="0">
                    <a:sym typeface="Wingdings" pitchFamily="2" charset="2"/>
                  </a:rPr>
                  <a:t>1</a:t>
                </a:r>
                <a:r>
                  <a:rPr lang="en-US" baseline="0" dirty="0">
                    <a:sym typeface="Wingdings" pitchFamily="2" charset="2"/>
                  </a:rPr>
                  <a:t>:  </a:t>
                </a:r>
                <a:r>
                  <a:rPr lang="en-US" i="0" baseline="0" dirty="0">
                    <a:latin typeface="Cambria Math" panose="02040503050406030204" pitchFamily="18" charset="0"/>
                    <a:sym typeface="Wingdings" pitchFamily="2" charset="2"/>
                  </a:rPr>
                  <a:t>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sym typeface="Wingdings" pitchFamily="2" charset="2"/>
                  </a:rPr>
                  <a:t>1=−4/𝑟</a:t>
                </a:r>
                <a:endParaRPr lang="en-US" baseline="0" dirty="0">
                  <a:sym typeface="Wingdings" pitchFamily="2" charset="2"/>
                </a:endParaRPr>
              </a:p>
              <a:p>
                <a:r>
                  <a:rPr lang="en-US" baseline="0" dirty="0">
                    <a:sym typeface="Wingdings" pitchFamily="2" charset="2"/>
                  </a:rPr>
                  <a:t>Plug into second: </a:t>
                </a:r>
                <a:r>
                  <a:rPr lang="en-US" i="0" baseline="0" dirty="0">
                    <a:latin typeface="Cambria Math" panose="02040503050406030204" pitchFamily="18" charset="0"/>
                    <a:sym typeface="Wingdings" pitchFamily="2" charset="2"/>
                  </a:rPr>
                  <a:t>−1024=(−4/𝑟)</a:t>
                </a:r>
                <a:r>
                  <a:rPr lang="en-US" b="0" i="0" baseline="0" dirty="0">
                    <a:latin typeface="Cambria Math" panose="02040503050406030204" pitchFamily="18" charset="0"/>
                    <a:sym typeface="Wingdings" pitchFamily="2" charset="2"/>
                  </a:rPr>
                  <a:t> </a:t>
                </a:r>
                <a:r>
                  <a:rPr lang="en-US" i="0" baseline="0" dirty="0">
                    <a:latin typeface="Cambria Math" panose="02040503050406030204" pitchFamily="18" charset="0"/>
                    <a:sym typeface="Wingdings" pitchFamily="2" charset="2"/>
                  </a:rPr>
                  <a:t>𝑟</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5   −1024=−(4𝑟</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5)/𝑟   −1024=−4𝑟</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4   256=𝑟</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4   𝑟=4</a:t>
                </a:r>
                <a:endParaRPr lang="en-US" baseline="0" dirty="0">
                  <a:sym typeface="Wingdings" pitchFamily="2" charset="2"/>
                </a:endParaRPr>
              </a:p>
              <a:p>
                <a:r>
                  <a:rPr lang="en-US" baseline="0" dirty="0">
                    <a:sym typeface="Wingdings" pitchFamily="2" charset="2"/>
                  </a:rPr>
                  <a:t>Plug back into first: </a:t>
                </a:r>
                <a:r>
                  <a:rPr lang="en-US" i="0" baseline="0" dirty="0">
                    <a:latin typeface="Cambria Math" panose="02040503050406030204" pitchFamily="18" charset="0"/>
                    <a:sym typeface="Wingdings" pitchFamily="2" charset="2"/>
                  </a:rPr>
                  <a:t>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sym typeface="Wingdings" pitchFamily="2" charset="2"/>
                  </a:rPr>
                  <a:t>1=−4/4   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sym typeface="Wingdings" pitchFamily="2" charset="2"/>
                  </a:rPr>
                  <a:t>1=−1</a:t>
                </a:r>
                <a:endParaRPr lang="en-US" baseline="0" dirty="0">
                  <a:sym typeface="Wingdings" pitchFamily="2" charset="2"/>
                </a:endParaRPr>
              </a:p>
              <a:p>
                <a:r>
                  <a:rPr lang="en-US" baseline="0" dirty="0">
                    <a:sym typeface="Wingdings" pitchFamily="2" charset="2"/>
                  </a:rPr>
                  <a:t>Write rule: </a:t>
                </a:r>
                <a:r>
                  <a:rPr lang="en-US" i="0" baseline="0" dirty="0">
                    <a:latin typeface="Cambria Math" panose="02040503050406030204" pitchFamily="18" charset="0"/>
                    <a:sym typeface="Wingdings" pitchFamily="2" charset="2"/>
                  </a:rPr>
                  <a:t>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sym typeface="Wingdings" pitchFamily="2" charset="2"/>
                  </a:rPr>
                  <a:t>𝑛=−1·4</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𝑛−1</a:t>
                </a:r>
                <a:r>
                  <a:rPr lang="en-US" b="0" i="0" baseline="0" dirty="0">
                    <a:latin typeface="Cambria Math" panose="02040503050406030204" pitchFamily="18" charset="0"/>
                    <a:sym typeface="Wingdings" pitchFamily="2" charset="2"/>
                  </a:rPr>
                  <a:t>)</a:t>
                </a:r>
                <a:endParaRPr lang="en-US" baseline="0" dirty="0"/>
              </a:p>
            </p:txBody>
          </p:sp>
        </mc:Fallback>
      </mc:AlternateContent>
      <p:sp>
        <p:nvSpPr>
          <p:cNvPr id="4" name="Slide Number Placeholder 3"/>
          <p:cNvSpPr>
            <a:spLocks noGrp="1"/>
          </p:cNvSpPr>
          <p:nvPr>
            <p:ph type="sldNum" sz="quarter" idx="10"/>
          </p:nvPr>
        </p:nvSpPr>
        <p:spPr/>
        <p:txBody>
          <a:bodyPr/>
          <a:lstStyle/>
          <a:p>
            <a:fld id="{E4000B33-EE8D-4D16-BE17-5EB444ABC47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smtClean="0">
                              <a:latin typeface="Cambria Math" panose="02040503050406030204" pitchFamily="18" charset="0"/>
                            </a:rPr>
                            <m:t>2</m:t>
                          </m:r>
                        </m:sub>
                      </m:sSub>
                      <m:r>
                        <a:rPr lang="en-US" i="1" baseline="0" dirty="0" smtClean="0">
                          <a:latin typeface="Cambria Math" panose="02040503050406030204" pitchFamily="18" charset="0"/>
                        </a:rPr>
                        <m:t>=−</m:t>
                      </m:r>
                      <m:r>
                        <a:rPr lang="en-US" b="0" i="1" baseline="0" dirty="0" smtClean="0">
                          <a:latin typeface="Cambria Math" panose="02040503050406030204" pitchFamily="18" charset="0"/>
                        </a:rPr>
                        <m:t>72</m:t>
                      </m:r>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b="0" i="1" baseline="0" dirty="0" smtClean="0">
                              <a:latin typeface="Cambria Math" panose="02040503050406030204" pitchFamily="18" charset="0"/>
                            </a:rPr>
                            <m:t>1</m:t>
                          </m:r>
                        </m:sub>
                      </m:sSub>
                      <m:r>
                        <a:rPr lang="en-US" i="1" baseline="0" dirty="0" smtClean="0">
                          <a:latin typeface="Cambria Math" panose="02040503050406030204" pitchFamily="18" charset="0"/>
                        </a:rPr>
                        <m:t> </m:t>
                      </m:r>
                      <m:sSup>
                        <m:sSupPr>
                          <m:ctrlPr>
                            <a:rPr lang="en-US" b="0" i="1" baseline="0" dirty="0" smtClean="0">
                              <a:latin typeface="Cambria Math" panose="02040503050406030204" pitchFamily="18" charset="0"/>
                            </a:rPr>
                          </m:ctrlPr>
                        </m:sSupPr>
                        <m:e>
                          <m:r>
                            <a:rPr lang="en-US" i="1" baseline="0" dirty="0" smtClean="0">
                              <a:latin typeface="Cambria Math" panose="02040503050406030204" pitchFamily="18" charset="0"/>
                            </a:rPr>
                            <m:t>𝑟</m:t>
                          </m:r>
                        </m:e>
                        <m:sup>
                          <m:r>
                            <a:rPr lang="en-US" i="1" baseline="0" dirty="0" smtClean="0">
                              <a:latin typeface="Cambria Math" panose="02040503050406030204" pitchFamily="18" charset="0"/>
                            </a:rPr>
                            <m:t>2−1</m:t>
                          </m:r>
                        </m:sup>
                      </m:sSup>
                      <m:r>
                        <a:rPr lang="en-US" i="1" baseline="0" dirty="0" smtClean="0">
                          <a:latin typeface="Cambria Math" panose="02040503050406030204" pitchFamily="18" charset="0"/>
                        </a:rPr>
                        <m:t> </m:t>
                      </m:r>
                      <m:r>
                        <a:rPr lang="en-US" i="1" baseline="0" dirty="0">
                          <a:latin typeface="Cambria Math" panose="02040503050406030204" pitchFamily="18" charset="0"/>
                          <a:sym typeface="Wingdings" pitchFamily="2" charset="2"/>
                        </a:rPr>
                        <m:t> −</m:t>
                      </m:r>
                      <m:r>
                        <a:rPr lang="en-US" b="0" i="1" baseline="0" dirty="0" smtClean="0">
                          <a:latin typeface="Cambria Math" panose="02040503050406030204" pitchFamily="18" charset="0"/>
                          <a:sym typeface="Wingdings" pitchFamily="2" charset="2"/>
                        </a:rPr>
                        <m:t>72</m:t>
                      </m:r>
                      <m:r>
                        <a:rPr lang="en-US" i="1" baseline="0" dirty="0">
                          <a:latin typeface="Cambria Math" panose="02040503050406030204" pitchFamily="18" charset="0"/>
                          <a:sym typeface="Wingdings" pitchFamily="2" charset="2"/>
                        </a:rPr>
                        <m:t>=</m:t>
                      </m:r>
                      <m:sSub>
                        <m:sSubPr>
                          <m:ctrlPr>
                            <a:rPr lang="en-US" b="0" i="1" baseline="0" dirty="0" smtClean="0">
                              <a:latin typeface="Cambria Math" panose="02040503050406030204" pitchFamily="18" charset="0"/>
                              <a:sym typeface="Wingdings" pitchFamily="2" charset="2"/>
                            </a:rPr>
                          </m:ctrlPr>
                        </m:sSubPr>
                        <m:e>
                          <m:r>
                            <a:rPr lang="en-US" i="1" baseline="0" dirty="0">
                              <a:latin typeface="Cambria Math" panose="02040503050406030204" pitchFamily="18" charset="0"/>
                            </a:rPr>
                            <m:t>𝑎</m:t>
                          </m:r>
                        </m:e>
                        <m:sub>
                          <m:r>
                            <a:rPr lang="en-US" i="1" baseline="0" dirty="0">
                              <a:latin typeface="Cambria Math" panose="02040503050406030204" pitchFamily="18" charset="0"/>
                            </a:rPr>
                            <m:t>1</m:t>
                          </m:r>
                        </m:sub>
                      </m:sSub>
                      <m:r>
                        <a:rPr lang="en-US" i="1" baseline="0" dirty="0">
                          <a:latin typeface="Cambria Math" panose="02040503050406030204" pitchFamily="18" charset="0"/>
                        </a:rPr>
                        <m:t> </m:t>
                      </m:r>
                      <m:r>
                        <a:rPr lang="en-US" i="1" baseline="0" dirty="0">
                          <a:latin typeface="Cambria Math" panose="02040503050406030204" pitchFamily="18" charset="0"/>
                        </a:rPr>
                        <m:t>𝑟</m:t>
                      </m:r>
                    </m:oMath>
                  </m:oMathPara>
                </a14:m>
                <a:endParaRPr lang="en-US" baseline="0" dirty="0"/>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smtClean="0">
                              <a:latin typeface="Cambria Math" panose="02040503050406030204" pitchFamily="18" charset="0"/>
                            </a:rPr>
                            <m:t>6</m:t>
                          </m:r>
                        </m:sub>
                      </m:sSub>
                      <m:r>
                        <a:rPr lang="en-US" i="1" baseline="0" dirty="0" smtClean="0">
                          <a:latin typeface="Cambria Math" panose="02040503050406030204" pitchFamily="18" charset="0"/>
                        </a:rPr>
                        <m:t>=−</m:t>
                      </m:r>
                      <m:f>
                        <m:fPr>
                          <m:ctrlPr>
                            <a:rPr lang="en-US" b="0" i="1" baseline="0" dirty="0" smtClean="0">
                              <a:latin typeface="Cambria Math" panose="02040503050406030204" pitchFamily="18" charset="0"/>
                            </a:rPr>
                          </m:ctrlPr>
                        </m:fPr>
                        <m:num>
                          <m:r>
                            <a:rPr lang="en-US" i="1" baseline="0" dirty="0" smtClean="0">
                              <a:latin typeface="Cambria Math" panose="02040503050406030204" pitchFamily="18" charset="0"/>
                            </a:rPr>
                            <m:t>1</m:t>
                          </m:r>
                        </m:num>
                        <m:den>
                          <m:r>
                            <a:rPr lang="en-US" b="0" i="1" baseline="0" dirty="0" smtClean="0">
                              <a:latin typeface="Cambria Math" panose="02040503050406030204" pitchFamily="18" charset="0"/>
                            </a:rPr>
                            <m:t>18</m:t>
                          </m:r>
                        </m:den>
                      </m:f>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smtClean="0">
                              <a:latin typeface="Cambria Math" panose="02040503050406030204" pitchFamily="18" charset="0"/>
                            </a:rPr>
                            <m:t>1</m:t>
                          </m:r>
                        </m:sub>
                      </m:sSub>
                      <m:r>
                        <a:rPr lang="en-US" i="1" baseline="0" dirty="0" smtClean="0">
                          <a:latin typeface="Cambria Math" panose="02040503050406030204" pitchFamily="18" charset="0"/>
                        </a:rPr>
                        <m:t> </m:t>
                      </m:r>
                      <m:sSup>
                        <m:sSupPr>
                          <m:ctrlPr>
                            <a:rPr lang="en-US" b="0" i="1" baseline="0" dirty="0" smtClean="0">
                              <a:latin typeface="Cambria Math" panose="02040503050406030204" pitchFamily="18" charset="0"/>
                            </a:rPr>
                          </m:ctrlPr>
                        </m:sSupPr>
                        <m:e>
                          <m:r>
                            <a:rPr lang="en-US" i="1" baseline="0" dirty="0" smtClean="0">
                              <a:latin typeface="Cambria Math" panose="02040503050406030204" pitchFamily="18" charset="0"/>
                            </a:rPr>
                            <m:t>𝑟</m:t>
                          </m:r>
                        </m:e>
                        <m:sup>
                          <m:r>
                            <a:rPr lang="en-US" i="1" baseline="0" dirty="0" smtClean="0">
                              <a:latin typeface="Cambria Math" panose="02040503050406030204" pitchFamily="18" charset="0"/>
                            </a:rPr>
                            <m:t>6−1</m:t>
                          </m:r>
                        </m:sup>
                      </m:sSup>
                      <m:r>
                        <a:rPr lang="en-US" i="1" baseline="0" dirty="0" smtClean="0">
                          <a:latin typeface="Cambria Math" panose="02040503050406030204" pitchFamily="18" charset="0"/>
                        </a:rPr>
                        <m:t> </m:t>
                      </m:r>
                      <m:r>
                        <a:rPr lang="en-US" i="1" baseline="0" dirty="0">
                          <a:latin typeface="Cambria Math" panose="02040503050406030204" pitchFamily="18" charset="0"/>
                          <a:sym typeface="Wingdings" pitchFamily="2" charset="2"/>
                        </a:rPr>
                        <m:t> −</m:t>
                      </m:r>
                      <m:f>
                        <m:fPr>
                          <m:ctrlPr>
                            <a:rPr lang="en-US" b="0" i="1" baseline="0" dirty="0" smtClean="0">
                              <a:latin typeface="Cambria Math" panose="02040503050406030204" pitchFamily="18" charset="0"/>
                              <a:sym typeface="Wingdings" pitchFamily="2" charset="2"/>
                            </a:rPr>
                          </m:ctrlPr>
                        </m:fPr>
                        <m:num>
                          <m:r>
                            <a:rPr lang="en-US" i="1" baseline="0" dirty="0">
                              <a:latin typeface="Cambria Math" panose="02040503050406030204" pitchFamily="18" charset="0"/>
                              <a:sym typeface="Wingdings" pitchFamily="2" charset="2"/>
                            </a:rPr>
                            <m:t>1</m:t>
                          </m:r>
                        </m:num>
                        <m:den>
                          <m:r>
                            <a:rPr lang="en-US" b="0" i="1" baseline="0" dirty="0" smtClean="0">
                              <a:latin typeface="Cambria Math" panose="02040503050406030204" pitchFamily="18" charset="0"/>
                              <a:sym typeface="Wingdings" pitchFamily="2" charset="2"/>
                            </a:rPr>
                            <m:t>18</m:t>
                          </m:r>
                        </m:den>
                      </m:f>
                      <m:r>
                        <a:rPr lang="en-US" i="1" baseline="0" dirty="0">
                          <a:latin typeface="Cambria Math" panose="02040503050406030204" pitchFamily="18" charset="0"/>
                          <a:sym typeface="Wingdings" pitchFamily="2" charset="2"/>
                        </a:rPr>
                        <m:t>=</m:t>
                      </m:r>
                      <m:sSub>
                        <m:sSubPr>
                          <m:ctrlPr>
                            <a:rPr lang="en-US" b="0" i="1" baseline="0" dirty="0" smtClean="0">
                              <a:latin typeface="Cambria Math" panose="02040503050406030204" pitchFamily="18" charset="0"/>
                              <a:sym typeface="Wingdings" pitchFamily="2" charset="2"/>
                            </a:rPr>
                          </m:ctrlPr>
                        </m:sSubPr>
                        <m:e>
                          <m:r>
                            <a:rPr lang="en-US" i="1" baseline="0" dirty="0">
                              <a:latin typeface="Cambria Math" panose="02040503050406030204" pitchFamily="18" charset="0"/>
                              <a:sym typeface="Wingdings" pitchFamily="2" charset="2"/>
                            </a:rPr>
                            <m:t>𝑎</m:t>
                          </m:r>
                        </m:e>
                        <m:sub>
                          <m:r>
                            <a:rPr lang="en-US" i="1" baseline="0" dirty="0">
                              <a:latin typeface="Cambria Math" panose="02040503050406030204" pitchFamily="18" charset="0"/>
                              <a:sym typeface="Wingdings" pitchFamily="2" charset="2"/>
                            </a:rPr>
                            <m:t>1</m:t>
                          </m:r>
                        </m:sub>
                      </m:sSub>
                      <m:r>
                        <a:rPr lang="en-US" i="1" baseline="0" dirty="0">
                          <a:latin typeface="Cambria Math" panose="02040503050406030204" pitchFamily="18" charset="0"/>
                          <a:sym typeface="Wingdings" pitchFamily="2" charset="2"/>
                        </a:rPr>
                        <m:t> </m:t>
                      </m:r>
                      <m:sSup>
                        <m:sSupPr>
                          <m:ctrlPr>
                            <a:rPr lang="en-US" b="0" i="1" baseline="0" dirty="0" smtClean="0">
                              <a:latin typeface="Cambria Math" panose="02040503050406030204" pitchFamily="18" charset="0"/>
                              <a:sym typeface="Wingdings" pitchFamily="2" charset="2"/>
                            </a:rPr>
                          </m:ctrlPr>
                        </m:sSupPr>
                        <m:e>
                          <m:r>
                            <a:rPr lang="en-US" i="1" baseline="0" dirty="0">
                              <a:latin typeface="Cambria Math" panose="02040503050406030204" pitchFamily="18" charset="0"/>
                              <a:sym typeface="Wingdings" pitchFamily="2" charset="2"/>
                            </a:rPr>
                            <m:t>𝑟</m:t>
                          </m:r>
                        </m:e>
                        <m:sup>
                          <m:r>
                            <a:rPr lang="en-US" i="1" baseline="0" dirty="0">
                              <a:latin typeface="Cambria Math" panose="02040503050406030204" pitchFamily="18" charset="0"/>
                              <a:sym typeface="Wingdings" pitchFamily="2" charset="2"/>
                            </a:rPr>
                            <m:t>5</m:t>
                          </m:r>
                        </m:sup>
                      </m:sSup>
                    </m:oMath>
                  </m:oMathPara>
                </a14:m>
                <a:endParaRPr lang="en-US" baseline="0" dirty="0">
                  <a:sym typeface="Wingdings" pitchFamily="2" charset="2"/>
                </a:endParaRPr>
              </a:p>
              <a:p>
                <a:endParaRPr lang="en-US" baseline="30000" dirty="0">
                  <a:sym typeface="Wingdings" pitchFamily="2" charset="2"/>
                </a:endParaRPr>
              </a:p>
              <a:p>
                <a:r>
                  <a:rPr lang="en-US" baseline="0" dirty="0">
                    <a:sym typeface="Wingdings" pitchFamily="2" charset="2"/>
                  </a:rPr>
                  <a:t>Solve first for </a:t>
                </a:r>
                <a:r>
                  <a:rPr lang="en-US" i="1" baseline="0" dirty="0">
                    <a:sym typeface="Wingdings" pitchFamily="2" charset="2"/>
                  </a:rPr>
                  <a:t>a</a:t>
                </a:r>
                <a:r>
                  <a:rPr lang="en-US" baseline="-25000" dirty="0">
                    <a:sym typeface="Wingdings" pitchFamily="2" charset="2"/>
                  </a:rPr>
                  <a:t>1</a:t>
                </a:r>
                <a:r>
                  <a:rPr lang="en-US" baseline="0" dirty="0">
                    <a:sym typeface="Wingdings" pitchFamily="2" charset="2"/>
                  </a:rPr>
                  <a:t>:  </a:t>
                </a:r>
                <a14:m>
                  <m:oMath xmlns:m="http://schemas.openxmlformats.org/officeDocument/2006/math">
                    <m:sSub>
                      <m:sSubPr>
                        <m:ctrlPr>
                          <a:rPr lang="en-US" b="0" i="1" baseline="0" dirty="0" smtClean="0">
                            <a:latin typeface="Cambria Math" panose="02040503050406030204" pitchFamily="18" charset="0"/>
                            <a:sym typeface="Wingdings" pitchFamily="2" charset="2"/>
                          </a:rPr>
                        </m:ctrlPr>
                      </m:sSubPr>
                      <m:e>
                        <m:r>
                          <a:rPr lang="en-US" i="1" baseline="0" dirty="0" smtClean="0">
                            <a:latin typeface="Cambria Math" panose="02040503050406030204" pitchFamily="18" charset="0"/>
                            <a:sym typeface="Wingdings" pitchFamily="2" charset="2"/>
                          </a:rPr>
                          <m:t>𝑎</m:t>
                        </m:r>
                      </m:e>
                      <m:sub>
                        <m:r>
                          <a:rPr lang="en-US" i="1" baseline="0" dirty="0">
                            <a:latin typeface="Cambria Math" panose="02040503050406030204" pitchFamily="18" charset="0"/>
                            <a:sym typeface="Wingdings" pitchFamily="2" charset="2"/>
                          </a:rPr>
                          <m:t>1</m:t>
                        </m:r>
                      </m:sub>
                    </m:sSub>
                    <m:r>
                      <a:rPr lang="en-US" i="1" baseline="0" dirty="0">
                        <a:latin typeface="Cambria Math" panose="02040503050406030204" pitchFamily="18" charset="0"/>
                        <a:sym typeface="Wingdings" pitchFamily="2" charset="2"/>
                      </a:rPr>
                      <m:t>=−</m:t>
                    </m:r>
                    <m:f>
                      <m:fPr>
                        <m:ctrlPr>
                          <a:rPr lang="en-US" i="1" baseline="0" dirty="0">
                            <a:latin typeface="Cambria Math" panose="02040503050406030204" pitchFamily="18" charset="0"/>
                            <a:sym typeface="Wingdings" pitchFamily="2" charset="2"/>
                          </a:rPr>
                        </m:ctrlPr>
                      </m:fPr>
                      <m:num>
                        <m:r>
                          <a:rPr lang="en-US" b="0" i="1" baseline="0" dirty="0" smtClean="0">
                            <a:latin typeface="Cambria Math" panose="02040503050406030204" pitchFamily="18" charset="0"/>
                            <a:sym typeface="Wingdings" pitchFamily="2" charset="2"/>
                          </a:rPr>
                          <m:t>72</m:t>
                        </m:r>
                      </m:num>
                      <m:den>
                        <m:r>
                          <a:rPr lang="en-US" i="1" baseline="0" dirty="0">
                            <a:latin typeface="Cambria Math" panose="02040503050406030204" pitchFamily="18" charset="0"/>
                            <a:sym typeface="Wingdings" pitchFamily="2" charset="2"/>
                          </a:rPr>
                          <m:t>𝑟</m:t>
                        </m:r>
                      </m:den>
                    </m:f>
                  </m:oMath>
                </a14:m>
                <a:endParaRPr lang="en-US" baseline="0" dirty="0">
                  <a:sym typeface="Wingdings" pitchFamily="2" charset="2"/>
                </a:endParaRPr>
              </a:p>
              <a:p>
                <a:r>
                  <a:rPr lang="en-US" baseline="0" dirty="0">
                    <a:sym typeface="Wingdings" pitchFamily="2" charset="2"/>
                  </a:rPr>
                  <a:t>Plug into second: </a:t>
                </a:r>
                <a14:m>
                  <m:oMath xmlns:m="http://schemas.openxmlformats.org/officeDocument/2006/math">
                    <m:r>
                      <a:rPr lang="en-US" i="1" baseline="0" dirty="0" smtClean="0">
                        <a:latin typeface="Cambria Math" panose="02040503050406030204" pitchFamily="18" charset="0"/>
                        <a:sym typeface="Wingdings" pitchFamily="2" charset="2"/>
                      </a:rPr>
                      <m:t>−</m:t>
                    </m:r>
                    <m:f>
                      <m:fPr>
                        <m:ctrlPr>
                          <a:rPr lang="en-US" b="0" i="1" baseline="0" dirty="0" smtClean="0">
                            <a:latin typeface="Cambria Math" panose="02040503050406030204" pitchFamily="18" charset="0"/>
                            <a:sym typeface="Wingdings" pitchFamily="2" charset="2"/>
                          </a:rPr>
                        </m:ctrlPr>
                      </m:fPr>
                      <m:num>
                        <m:r>
                          <a:rPr lang="en-US" i="1" baseline="0" dirty="0" smtClean="0">
                            <a:latin typeface="Cambria Math" panose="02040503050406030204" pitchFamily="18" charset="0"/>
                            <a:sym typeface="Wingdings" pitchFamily="2" charset="2"/>
                          </a:rPr>
                          <m:t>1</m:t>
                        </m:r>
                      </m:num>
                      <m:den>
                        <m:r>
                          <a:rPr lang="en-US" b="0" i="1" baseline="0" dirty="0" smtClean="0">
                            <a:latin typeface="Cambria Math" panose="02040503050406030204" pitchFamily="18" charset="0"/>
                            <a:sym typeface="Wingdings" pitchFamily="2" charset="2"/>
                          </a:rPr>
                          <m:t>18</m:t>
                        </m:r>
                      </m:den>
                    </m:f>
                    <m:r>
                      <a:rPr lang="en-US" i="1" baseline="0" dirty="0" smtClean="0">
                        <a:latin typeface="Cambria Math" panose="02040503050406030204" pitchFamily="18" charset="0"/>
                        <a:sym typeface="Wingdings" pitchFamily="2" charset="2"/>
                      </a:rPr>
                      <m:t>=</m:t>
                    </m:r>
                    <m:d>
                      <m:dPr>
                        <m:ctrlPr>
                          <a:rPr lang="en-US" i="1" baseline="0" dirty="0" smtClean="0">
                            <a:latin typeface="Cambria Math" panose="02040503050406030204" pitchFamily="18" charset="0"/>
                            <a:sym typeface="Wingdings" pitchFamily="2" charset="2"/>
                          </a:rPr>
                        </m:ctrlPr>
                      </m:dPr>
                      <m:e>
                        <m:r>
                          <a:rPr lang="en-US" i="1" baseline="0" dirty="0" smtClean="0">
                            <a:latin typeface="Cambria Math" panose="02040503050406030204" pitchFamily="18" charset="0"/>
                            <a:sym typeface="Wingdings" pitchFamily="2" charset="2"/>
                          </a:rPr>
                          <m:t>−</m:t>
                        </m:r>
                        <m:f>
                          <m:fPr>
                            <m:ctrlPr>
                              <a:rPr lang="en-US" i="1" baseline="0" dirty="0" smtClean="0">
                                <a:latin typeface="Cambria Math" panose="02040503050406030204" pitchFamily="18" charset="0"/>
                                <a:sym typeface="Wingdings" pitchFamily="2" charset="2"/>
                              </a:rPr>
                            </m:ctrlPr>
                          </m:fPr>
                          <m:num>
                            <m:r>
                              <a:rPr lang="en-US" b="0" i="1" baseline="0" dirty="0" smtClean="0">
                                <a:latin typeface="Cambria Math" panose="02040503050406030204" pitchFamily="18" charset="0"/>
                                <a:sym typeface="Wingdings" pitchFamily="2" charset="2"/>
                              </a:rPr>
                              <m:t>72</m:t>
                            </m:r>
                          </m:num>
                          <m:den>
                            <m:r>
                              <a:rPr lang="en-US" i="1" baseline="0" dirty="0" smtClean="0">
                                <a:latin typeface="Cambria Math" panose="02040503050406030204" pitchFamily="18" charset="0"/>
                                <a:sym typeface="Wingdings" pitchFamily="2" charset="2"/>
                              </a:rPr>
                              <m:t>𝑟</m:t>
                            </m:r>
                          </m:den>
                        </m:f>
                      </m:e>
                    </m:d>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panose="02040503050406030204" pitchFamily="18" charset="0"/>
                            <a:sym typeface="Wingdings" pitchFamily="2" charset="2"/>
                          </a:rPr>
                          <m:t>𝑟</m:t>
                        </m:r>
                      </m:e>
                      <m:sup>
                        <m:r>
                          <a:rPr lang="en-US" i="1" baseline="0" dirty="0" smtClean="0">
                            <a:latin typeface="Cambria Math" panose="02040503050406030204" pitchFamily="18" charset="0"/>
                            <a:sym typeface="Wingdings" pitchFamily="2" charset="2"/>
                          </a:rPr>
                          <m:t>5</m:t>
                        </m:r>
                      </m:sup>
                    </m:sSup>
                    <m:r>
                      <a:rPr lang="en-US" i="1" baseline="0" dirty="0" smtClean="0">
                        <a:latin typeface="Cambria Math" panose="02040503050406030204" pitchFamily="18" charset="0"/>
                        <a:sym typeface="Wingdings" pitchFamily="2" charset="2"/>
                      </a:rPr>
                      <m:t>  −</m:t>
                    </m:r>
                    <m:f>
                      <m:fPr>
                        <m:ctrlPr>
                          <a:rPr lang="en-US" b="0" i="1" baseline="0" dirty="0" smtClean="0">
                            <a:latin typeface="Cambria Math" panose="02040503050406030204" pitchFamily="18" charset="0"/>
                            <a:sym typeface="Wingdings" pitchFamily="2" charset="2"/>
                          </a:rPr>
                        </m:ctrlPr>
                      </m:fPr>
                      <m:num>
                        <m:r>
                          <a:rPr lang="en-US" i="1" baseline="0" dirty="0" smtClean="0">
                            <a:latin typeface="Cambria Math" panose="02040503050406030204" pitchFamily="18" charset="0"/>
                            <a:sym typeface="Wingdings" pitchFamily="2" charset="2"/>
                          </a:rPr>
                          <m:t>1</m:t>
                        </m:r>
                      </m:num>
                      <m:den>
                        <m:r>
                          <a:rPr lang="en-US" b="0" i="1" baseline="0" dirty="0" smtClean="0">
                            <a:latin typeface="Cambria Math" panose="02040503050406030204" pitchFamily="18" charset="0"/>
                            <a:sym typeface="Wingdings" pitchFamily="2" charset="2"/>
                          </a:rPr>
                          <m:t>18</m:t>
                        </m:r>
                      </m:den>
                    </m:f>
                    <m:r>
                      <a:rPr lang="en-US" i="1" baseline="0" dirty="0" smtClean="0">
                        <a:latin typeface="Cambria Math" panose="02040503050406030204" pitchFamily="18" charset="0"/>
                        <a:sym typeface="Wingdings" pitchFamily="2" charset="2"/>
                      </a:rPr>
                      <m:t>=−</m:t>
                    </m:r>
                    <m:f>
                      <m:fPr>
                        <m:ctrlPr>
                          <a:rPr lang="en-US" i="1" baseline="0" dirty="0" smtClean="0">
                            <a:latin typeface="Cambria Math" panose="02040503050406030204" pitchFamily="18" charset="0"/>
                            <a:sym typeface="Wingdings" pitchFamily="2" charset="2"/>
                          </a:rPr>
                        </m:ctrlPr>
                      </m:fPr>
                      <m:num>
                        <m:r>
                          <a:rPr lang="en-US" b="0" i="1" baseline="0" dirty="0" smtClean="0">
                            <a:latin typeface="Cambria Math" panose="02040503050406030204" pitchFamily="18" charset="0"/>
                            <a:sym typeface="Wingdings" pitchFamily="2" charset="2"/>
                          </a:rPr>
                          <m:t>72</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panose="02040503050406030204" pitchFamily="18" charset="0"/>
                                <a:sym typeface="Wingdings" pitchFamily="2" charset="2"/>
                              </a:rPr>
                              <m:t>𝑟</m:t>
                            </m:r>
                          </m:e>
                          <m:sup>
                            <m:r>
                              <a:rPr lang="en-US" i="1" baseline="0" dirty="0" smtClean="0">
                                <a:latin typeface="Cambria Math" panose="02040503050406030204" pitchFamily="18" charset="0"/>
                                <a:sym typeface="Wingdings" pitchFamily="2" charset="2"/>
                              </a:rPr>
                              <m:t>5</m:t>
                            </m:r>
                          </m:sup>
                        </m:sSup>
                      </m:num>
                      <m:den>
                        <m:r>
                          <a:rPr lang="en-US" i="1" baseline="0" dirty="0" smtClean="0">
                            <a:latin typeface="Cambria Math" panose="02040503050406030204" pitchFamily="18" charset="0"/>
                            <a:sym typeface="Wingdings" pitchFamily="2" charset="2"/>
                          </a:rPr>
                          <m:t>𝑟</m:t>
                        </m:r>
                      </m:den>
                    </m:f>
                    <m:r>
                      <a:rPr lang="en-US" i="1" baseline="0" dirty="0" smtClean="0">
                        <a:latin typeface="Cambria Math" panose="02040503050406030204" pitchFamily="18" charset="0"/>
                        <a:sym typeface="Wingdings" pitchFamily="2" charset="2"/>
                      </a:rPr>
                      <m:t>  −</m:t>
                    </m:r>
                    <m:f>
                      <m:fPr>
                        <m:ctrlPr>
                          <a:rPr lang="en-US" b="0" i="1" baseline="0" dirty="0" smtClean="0">
                            <a:latin typeface="Cambria Math" panose="02040503050406030204" pitchFamily="18" charset="0"/>
                            <a:sym typeface="Wingdings" pitchFamily="2" charset="2"/>
                          </a:rPr>
                        </m:ctrlPr>
                      </m:fPr>
                      <m:num>
                        <m:r>
                          <a:rPr lang="en-US" i="1" baseline="0" dirty="0" smtClean="0">
                            <a:latin typeface="Cambria Math" panose="02040503050406030204" pitchFamily="18" charset="0"/>
                            <a:sym typeface="Wingdings" pitchFamily="2" charset="2"/>
                          </a:rPr>
                          <m:t>1</m:t>
                        </m:r>
                      </m:num>
                      <m:den>
                        <m:r>
                          <a:rPr lang="en-US" b="0" i="1" baseline="0" dirty="0" smtClean="0">
                            <a:latin typeface="Cambria Math" panose="02040503050406030204" pitchFamily="18" charset="0"/>
                            <a:sym typeface="Wingdings" pitchFamily="2" charset="2"/>
                          </a:rPr>
                          <m:t>18</m:t>
                        </m:r>
                      </m:den>
                    </m:f>
                    <m:r>
                      <a:rPr lang="en-US" i="1" baseline="0" dirty="0" smtClean="0">
                        <a:latin typeface="Cambria Math" panose="02040503050406030204" pitchFamily="18" charset="0"/>
                        <a:sym typeface="Wingdings" pitchFamily="2" charset="2"/>
                      </a:rPr>
                      <m:t>=−</m:t>
                    </m:r>
                    <m:r>
                      <a:rPr lang="en-US" b="0" i="1" baseline="0" dirty="0" smtClean="0">
                        <a:latin typeface="Cambria Math" panose="02040503050406030204" pitchFamily="18" charset="0"/>
                        <a:sym typeface="Wingdings" pitchFamily="2" charset="2"/>
                      </a:rPr>
                      <m:t>72</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panose="02040503050406030204" pitchFamily="18" charset="0"/>
                            <a:sym typeface="Wingdings" pitchFamily="2" charset="2"/>
                          </a:rPr>
                          <m:t>𝑟</m:t>
                        </m:r>
                      </m:e>
                      <m:sup>
                        <m:r>
                          <a:rPr lang="en-US" i="1" baseline="0" dirty="0" smtClean="0">
                            <a:latin typeface="Cambria Math" panose="02040503050406030204" pitchFamily="18" charset="0"/>
                            <a:sym typeface="Wingdings" pitchFamily="2" charset="2"/>
                          </a:rPr>
                          <m:t>4</m:t>
                        </m:r>
                      </m:sup>
                    </m:sSup>
                    <m:r>
                      <a:rPr lang="en-US" i="1" baseline="0" dirty="0" smtClean="0">
                        <a:latin typeface="Cambria Math" panose="02040503050406030204" pitchFamily="18" charset="0"/>
                        <a:sym typeface="Wingdings" pitchFamily="2" charset="2"/>
                      </a:rPr>
                      <m:t> </m:t>
                    </m:r>
                    <m:f>
                      <m:fPr>
                        <m:ctrlPr>
                          <a:rPr lang="en-US" b="0" i="1" baseline="0" dirty="0" smtClean="0">
                            <a:latin typeface="Cambria Math" panose="02040503050406030204" pitchFamily="18" charset="0"/>
                            <a:sym typeface="Wingdings" pitchFamily="2" charset="2"/>
                          </a:rPr>
                        </m:ctrlPr>
                      </m:fPr>
                      <m:num>
                        <m:r>
                          <a:rPr lang="en-US" b="0" i="1" baseline="0" dirty="0" smtClean="0">
                            <a:latin typeface="Cambria Math" panose="02040503050406030204" pitchFamily="18" charset="0"/>
                            <a:sym typeface="Wingdings" pitchFamily="2" charset="2"/>
                          </a:rPr>
                          <m:t>1</m:t>
                        </m:r>
                      </m:num>
                      <m:den>
                        <m:r>
                          <a:rPr lang="en-US" b="0" i="1" baseline="0" dirty="0" smtClean="0">
                            <a:latin typeface="Cambria Math" panose="02040503050406030204" pitchFamily="18" charset="0"/>
                            <a:sym typeface="Wingdings" pitchFamily="2" charset="2"/>
                          </a:rPr>
                          <m:t>1296</m:t>
                        </m:r>
                      </m:den>
                    </m:f>
                    <m:r>
                      <a:rPr lang="en-US" i="1" baseline="0" dirty="0" smtClean="0">
                        <a:latin typeface="Cambria Math" panose="02040503050406030204" pitchFamily="18" charset="0"/>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panose="02040503050406030204" pitchFamily="18" charset="0"/>
                            <a:sym typeface="Wingdings" pitchFamily="2" charset="2"/>
                          </a:rPr>
                          <m:t>𝑟</m:t>
                        </m:r>
                      </m:e>
                      <m:sup>
                        <m:r>
                          <a:rPr lang="en-US" i="1" baseline="0" dirty="0" smtClean="0">
                            <a:latin typeface="Cambria Math" panose="02040503050406030204" pitchFamily="18" charset="0"/>
                            <a:sym typeface="Wingdings" pitchFamily="2" charset="2"/>
                          </a:rPr>
                          <m:t>4</m:t>
                        </m:r>
                      </m:sup>
                    </m:sSup>
                    <m:r>
                      <a:rPr lang="en-US" i="1" baseline="0" dirty="0" smtClean="0">
                        <a:latin typeface="Cambria Math" panose="02040503050406030204" pitchFamily="18" charset="0"/>
                        <a:sym typeface="Wingdings" pitchFamily="2" charset="2"/>
                      </a:rPr>
                      <m:t>  </m:t>
                    </m:r>
                    <m:r>
                      <a:rPr lang="en-US" i="1" baseline="0" dirty="0" smtClean="0">
                        <a:latin typeface="Cambria Math" panose="02040503050406030204" pitchFamily="18" charset="0"/>
                        <a:sym typeface="Wingdings" pitchFamily="2" charset="2"/>
                      </a:rPr>
                      <m:t>𝑟</m:t>
                    </m:r>
                    <m:r>
                      <a:rPr lang="en-US" i="1" baseline="0" dirty="0" smtClean="0">
                        <a:latin typeface="Cambria Math" panose="02040503050406030204" pitchFamily="18" charset="0"/>
                        <a:sym typeface="Wingdings" pitchFamily="2" charset="2"/>
                      </a:rPr>
                      <m:t>=</m:t>
                    </m:r>
                    <m:f>
                      <m:fPr>
                        <m:ctrlPr>
                          <a:rPr lang="en-US" b="0" i="1" baseline="0" dirty="0" smtClean="0">
                            <a:latin typeface="Cambria Math" panose="02040503050406030204" pitchFamily="18" charset="0"/>
                            <a:sym typeface="Wingdings" pitchFamily="2" charset="2"/>
                          </a:rPr>
                        </m:ctrlPr>
                      </m:fPr>
                      <m:num>
                        <m:r>
                          <a:rPr lang="en-US" b="0" i="1" baseline="0" dirty="0" smtClean="0">
                            <a:latin typeface="Cambria Math" panose="02040503050406030204" pitchFamily="18" charset="0"/>
                            <a:sym typeface="Wingdings" pitchFamily="2" charset="2"/>
                          </a:rPr>
                          <m:t>1</m:t>
                        </m:r>
                      </m:num>
                      <m:den>
                        <m:r>
                          <a:rPr lang="en-US" b="0" i="1" baseline="0" dirty="0" smtClean="0">
                            <a:latin typeface="Cambria Math" panose="02040503050406030204" pitchFamily="18" charset="0"/>
                            <a:sym typeface="Wingdings" pitchFamily="2" charset="2"/>
                          </a:rPr>
                          <m:t>6</m:t>
                        </m:r>
                      </m:den>
                    </m:f>
                  </m:oMath>
                </a14:m>
                <a:endParaRPr lang="en-US" baseline="0" dirty="0">
                  <a:sym typeface="Wingdings" pitchFamily="2" charset="2"/>
                </a:endParaRPr>
              </a:p>
              <a:p>
                <a:r>
                  <a:rPr lang="en-US" baseline="0" dirty="0">
                    <a:sym typeface="Wingdings" pitchFamily="2" charset="2"/>
                  </a:rPr>
                  <a:t>Plug back into first: </a:t>
                </a:r>
                <a14:m>
                  <m:oMath xmlns:m="http://schemas.openxmlformats.org/officeDocument/2006/math">
                    <m:sSub>
                      <m:sSubPr>
                        <m:ctrlPr>
                          <a:rPr lang="en-US" b="0" i="1" baseline="0" dirty="0" smtClean="0">
                            <a:latin typeface="Cambria Math" panose="02040503050406030204" pitchFamily="18" charset="0"/>
                            <a:sym typeface="Wingdings" pitchFamily="2" charset="2"/>
                          </a:rPr>
                        </m:ctrlPr>
                      </m:sSubPr>
                      <m:e>
                        <m:r>
                          <a:rPr lang="en-US" i="1" baseline="0" dirty="0" smtClean="0">
                            <a:latin typeface="Cambria Math" panose="02040503050406030204" pitchFamily="18" charset="0"/>
                            <a:sym typeface="Wingdings" pitchFamily="2" charset="2"/>
                          </a:rPr>
                          <m:t>𝑎</m:t>
                        </m:r>
                      </m:e>
                      <m:sub>
                        <m:r>
                          <a:rPr lang="en-US" i="1" baseline="0" dirty="0">
                            <a:latin typeface="Cambria Math" panose="02040503050406030204" pitchFamily="18" charset="0"/>
                            <a:sym typeface="Wingdings" pitchFamily="2" charset="2"/>
                          </a:rPr>
                          <m:t>1</m:t>
                        </m:r>
                      </m:sub>
                    </m:sSub>
                    <m:r>
                      <a:rPr lang="en-US" i="1" baseline="0" dirty="0">
                        <a:latin typeface="Cambria Math" panose="02040503050406030204" pitchFamily="18" charset="0"/>
                        <a:sym typeface="Wingdings" pitchFamily="2" charset="2"/>
                      </a:rPr>
                      <m:t>=−</m:t>
                    </m:r>
                    <m:f>
                      <m:fPr>
                        <m:ctrlPr>
                          <a:rPr lang="en-US" i="1" baseline="0" dirty="0">
                            <a:latin typeface="Cambria Math" panose="02040503050406030204" pitchFamily="18" charset="0"/>
                            <a:sym typeface="Wingdings" pitchFamily="2" charset="2"/>
                          </a:rPr>
                        </m:ctrlPr>
                      </m:fPr>
                      <m:num>
                        <m:r>
                          <a:rPr lang="en-US" b="0" i="1" baseline="0" dirty="0" smtClean="0">
                            <a:latin typeface="Cambria Math" panose="02040503050406030204" pitchFamily="18" charset="0"/>
                            <a:sym typeface="Wingdings" pitchFamily="2" charset="2"/>
                          </a:rPr>
                          <m:t>72</m:t>
                        </m:r>
                      </m:num>
                      <m:den>
                        <m:r>
                          <a:rPr lang="en-US" b="0" i="1" baseline="0" dirty="0" smtClean="0">
                            <a:latin typeface="Cambria Math" panose="02040503050406030204" pitchFamily="18" charset="0"/>
                            <a:sym typeface="Wingdings" pitchFamily="2" charset="2"/>
                          </a:rPr>
                          <m:t>1/6</m:t>
                        </m:r>
                      </m:den>
                    </m:f>
                    <m:r>
                      <a:rPr lang="en-US" i="1" baseline="0" dirty="0">
                        <a:latin typeface="Cambria Math" panose="02040503050406030204" pitchFamily="18" charset="0"/>
                        <a:sym typeface="Wingdings" pitchFamily="2" charset="2"/>
                      </a:rPr>
                      <m:t>  </m:t>
                    </m:r>
                    <m:sSub>
                      <m:sSubPr>
                        <m:ctrlPr>
                          <a:rPr lang="en-US" b="0" i="1" baseline="0" dirty="0" smtClean="0">
                            <a:latin typeface="Cambria Math" panose="02040503050406030204" pitchFamily="18" charset="0"/>
                            <a:sym typeface="Wingdings" pitchFamily="2" charset="2"/>
                          </a:rPr>
                        </m:ctrlPr>
                      </m:sSubPr>
                      <m:e>
                        <m:r>
                          <a:rPr lang="en-US" i="1" baseline="0" dirty="0">
                            <a:latin typeface="Cambria Math" panose="02040503050406030204" pitchFamily="18" charset="0"/>
                            <a:sym typeface="Wingdings" pitchFamily="2" charset="2"/>
                          </a:rPr>
                          <m:t>𝑎</m:t>
                        </m:r>
                      </m:e>
                      <m:sub>
                        <m:r>
                          <a:rPr lang="en-US" i="1" baseline="0" dirty="0">
                            <a:latin typeface="Cambria Math" panose="02040503050406030204" pitchFamily="18" charset="0"/>
                            <a:sym typeface="Wingdings" pitchFamily="2" charset="2"/>
                          </a:rPr>
                          <m:t>1</m:t>
                        </m:r>
                      </m:sub>
                    </m:sSub>
                    <m:r>
                      <a:rPr lang="en-US" i="1" baseline="0" dirty="0">
                        <a:latin typeface="Cambria Math" panose="02040503050406030204" pitchFamily="18" charset="0"/>
                        <a:sym typeface="Wingdings" pitchFamily="2" charset="2"/>
                      </a:rPr>
                      <m:t>=−</m:t>
                    </m:r>
                    <m:r>
                      <a:rPr lang="en-US" b="0" i="1" baseline="0" dirty="0" smtClean="0">
                        <a:latin typeface="Cambria Math" panose="02040503050406030204" pitchFamily="18" charset="0"/>
                        <a:sym typeface="Wingdings" pitchFamily="2" charset="2"/>
                      </a:rPr>
                      <m:t>432</m:t>
                    </m:r>
                  </m:oMath>
                </a14:m>
                <a:endParaRPr lang="en-US" baseline="0" dirty="0">
                  <a:sym typeface="Wingdings" pitchFamily="2" charset="2"/>
                </a:endParaRPr>
              </a:p>
              <a:p>
                <a:r>
                  <a:rPr lang="en-US" baseline="0" dirty="0">
                    <a:sym typeface="Wingdings" pitchFamily="2" charset="2"/>
                  </a:rPr>
                  <a:t>Write rule: </a:t>
                </a:r>
                <a14:m>
                  <m:oMath xmlns:m="http://schemas.openxmlformats.org/officeDocument/2006/math">
                    <m:sSub>
                      <m:sSubPr>
                        <m:ctrlPr>
                          <a:rPr lang="en-US" b="0" i="1" baseline="0" dirty="0" smtClean="0">
                            <a:latin typeface="Cambria Math" panose="02040503050406030204" pitchFamily="18" charset="0"/>
                            <a:sym typeface="Wingdings" pitchFamily="2" charset="2"/>
                          </a:rPr>
                        </m:ctrlPr>
                      </m:sSubPr>
                      <m:e>
                        <m:r>
                          <a:rPr lang="en-US" i="1" baseline="0" dirty="0" smtClean="0">
                            <a:latin typeface="Cambria Math" panose="02040503050406030204" pitchFamily="18" charset="0"/>
                            <a:sym typeface="Wingdings" pitchFamily="2" charset="2"/>
                          </a:rPr>
                          <m:t>𝑎</m:t>
                        </m:r>
                      </m:e>
                      <m:sub>
                        <m:r>
                          <a:rPr lang="en-US" i="1" baseline="0" dirty="0" smtClean="0">
                            <a:latin typeface="Cambria Math" panose="02040503050406030204" pitchFamily="18" charset="0"/>
                            <a:sym typeface="Wingdings" pitchFamily="2" charset="2"/>
                          </a:rPr>
                          <m:t>𝑛</m:t>
                        </m:r>
                      </m:sub>
                    </m:sSub>
                    <m:r>
                      <a:rPr lang="en-US" i="1" baseline="0" dirty="0" smtClean="0">
                        <a:latin typeface="Cambria Math" panose="02040503050406030204" pitchFamily="18" charset="0"/>
                        <a:sym typeface="Wingdings" pitchFamily="2" charset="2"/>
                      </a:rPr>
                      <m:t>=−</m:t>
                    </m:r>
                    <m:r>
                      <a:rPr lang="en-US" b="0" i="1" baseline="0" dirty="0" smtClean="0">
                        <a:latin typeface="Cambria Math" panose="02040503050406030204" pitchFamily="18" charset="0"/>
                        <a:sym typeface="Wingdings" pitchFamily="2" charset="2"/>
                      </a:rPr>
                      <m:t>432</m:t>
                    </m:r>
                    <m:r>
                      <a:rPr lang="en-US" i="1" baseline="0" dirty="0" smtClean="0">
                        <a:latin typeface="Cambria Math" panose="02040503050406030204" pitchFamily="18" charset="0"/>
                        <a:sym typeface="Wingdings" pitchFamily="2" charset="2"/>
                      </a:rPr>
                      <m:t>·</m:t>
                    </m:r>
                    <m:sSup>
                      <m:sSupPr>
                        <m:ctrlPr>
                          <a:rPr lang="en-US" b="0" i="1" baseline="0" dirty="0" smtClean="0">
                            <a:latin typeface="Cambria Math" panose="02040503050406030204" pitchFamily="18" charset="0"/>
                            <a:sym typeface="Wingdings" pitchFamily="2" charset="2"/>
                          </a:rPr>
                        </m:ctrlPr>
                      </m:sSupPr>
                      <m:e>
                        <m:d>
                          <m:dPr>
                            <m:ctrlPr>
                              <a:rPr lang="en-US" b="0" i="1" baseline="0" dirty="0" smtClean="0">
                                <a:latin typeface="Cambria Math" panose="02040503050406030204" pitchFamily="18" charset="0"/>
                                <a:sym typeface="Wingdings" pitchFamily="2" charset="2"/>
                              </a:rPr>
                            </m:ctrlPr>
                          </m:dPr>
                          <m:e>
                            <m:f>
                              <m:fPr>
                                <m:ctrlPr>
                                  <a:rPr lang="en-US" b="0" i="1" baseline="0" dirty="0" smtClean="0">
                                    <a:latin typeface="Cambria Math" panose="02040503050406030204" pitchFamily="18" charset="0"/>
                                    <a:sym typeface="Wingdings" pitchFamily="2" charset="2"/>
                                  </a:rPr>
                                </m:ctrlPr>
                              </m:fPr>
                              <m:num>
                                <m:r>
                                  <a:rPr lang="en-US" b="0" i="1" baseline="0" dirty="0" smtClean="0">
                                    <a:latin typeface="Cambria Math" panose="02040503050406030204" pitchFamily="18" charset="0"/>
                                    <a:sym typeface="Wingdings" pitchFamily="2" charset="2"/>
                                  </a:rPr>
                                  <m:t>1</m:t>
                                </m:r>
                              </m:num>
                              <m:den>
                                <m:r>
                                  <a:rPr lang="en-US" b="0" i="1" baseline="0" dirty="0" smtClean="0">
                                    <a:latin typeface="Cambria Math" panose="02040503050406030204" pitchFamily="18" charset="0"/>
                                    <a:sym typeface="Wingdings" pitchFamily="2" charset="2"/>
                                  </a:rPr>
                                  <m:t>6</m:t>
                                </m:r>
                              </m:den>
                            </m:f>
                          </m:e>
                        </m:d>
                      </m:e>
                      <m:sup>
                        <m:r>
                          <a:rPr lang="en-US" i="1" baseline="0" dirty="0" smtClean="0">
                            <a:latin typeface="Cambria Math" panose="02040503050406030204" pitchFamily="18" charset="0"/>
                            <a:sym typeface="Wingdings" pitchFamily="2" charset="2"/>
                          </a:rPr>
                          <m:t>𝑛</m:t>
                        </m:r>
                        <m:r>
                          <a:rPr lang="en-US" i="1" baseline="0" dirty="0" smtClean="0">
                            <a:latin typeface="Cambria Math" panose="02040503050406030204" pitchFamily="18" charset="0"/>
                            <a:sym typeface="Wingdings" pitchFamily="2" charset="2"/>
                          </a:rPr>
                          <m:t>−1</m:t>
                        </m:r>
                      </m:sup>
                    </m:sSup>
                  </m:oMath>
                </a14:m>
                <a:endParaRPr lang="en-US" baseline="0" dirty="0"/>
              </a:p>
            </p:txBody>
          </p:sp>
        </mc:Choice>
        <mc:Fallback xmlns="">
          <p:sp>
            <p:nvSpPr>
              <p:cNvPr id="3" name="Notes Placeholder 2"/>
              <p:cNvSpPr>
                <a:spLocks noGrp="1"/>
              </p:cNvSpPr>
              <p:nvPr>
                <p:ph type="body" idx="1"/>
              </p:nvPr>
            </p:nvSpPr>
            <p:spPr/>
            <p:txBody>
              <a:bodyPr>
                <a:normAutofit/>
              </a:bodyPr>
              <a:lstStyle/>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2=−4=𝑎</a:t>
                </a:r>
                <a:r>
                  <a:rPr lang="en-US" b="0" i="0" baseline="0" dirty="0">
                    <a:latin typeface="Cambria Math" panose="02040503050406030204" pitchFamily="18" charset="0"/>
                  </a:rPr>
                  <a:t>_1 </a:t>
                </a:r>
                <a:r>
                  <a:rPr lang="en-US" i="0" baseline="0" dirty="0">
                    <a:latin typeface="Cambria Math" panose="02040503050406030204" pitchFamily="18" charset="0"/>
                  </a:rPr>
                  <a:t> 𝑟</a:t>
                </a:r>
                <a:r>
                  <a:rPr lang="en-US" b="0" i="0" baseline="0" dirty="0">
                    <a:latin typeface="Cambria Math" panose="02040503050406030204" pitchFamily="18" charset="0"/>
                  </a:rPr>
                  <a:t>^(</a:t>
                </a:r>
                <a:r>
                  <a:rPr lang="en-US" i="0" baseline="0" dirty="0">
                    <a:latin typeface="Cambria Math" panose="02040503050406030204" pitchFamily="18" charset="0"/>
                  </a:rPr>
                  <a:t>2−1</a:t>
                </a:r>
                <a:r>
                  <a:rPr lang="en-US" b="0" i="0" baseline="0" dirty="0">
                    <a:latin typeface="Cambria Math" panose="02040503050406030204" pitchFamily="18" charset="0"/>
                  </a:rPr>
                  <a:t>) </a:t>
                </a:r>
                <a:r>
                  <a:rPr lang="en-US" i="0" baseline="0" dirty="0">
                    <a:latin typeface="Cambria Math" panose="02040503050406030204" pitchFamily="18" charset="0"/>
                  </a:rPr>
                  <a:t> </a:t>
                </a:r>
                <a:r>
                  <a:rPr lang="en-US" i="0" baseline="0" dirty="0">
                    <a:latin typeface="Cambria Math" panose="02040503050406030204" pitchFamily="18" charset="0"/>
                    <a:sym typeface="Wingdings" pitchFamily="2" charset="2"/>
                  </a:rPr>
                  <a:t> −4=</a:t>
                </a:r>
                <a:r>
                  <a:rPr lang="en-US" i="0" baseline="0" dirty="0">
                    <a:latin typeface="Cambria Math" panose="02040503050406030204" pitchFamily="18" charset="0"/>
                  </a:rPr>
                  <a:t>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rPr>
                  <a:t>1  𝑟</a:t>
                </a:r>
                <a:endParaRPr lang="en-US" baseline="0" dirty="0"/>
              </a:p>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6=−1024=𝑎</a:t>
                </a:r>
                <a:r>
                  <a:rPr lang="en-US" b="0" i="0" baseline="0" dirty="0">
                    <a:latin typeface="Cambria Math" panose="02040503050406030204" pitchFamily="18" charset="0"/>
                  </a:rPr>
                  <a:t>_</a:t>
                </a:r>
                <a:r>
                  <a:rPr lang="en-US" i="0" baseline="0" dirty="0">
                    <a:latin typeface="Cambria Math" panose="02040503050406030204" pitchFamily="18" charset="0"/>
                  </a:rPr>
                  <a:t>1  𝑟</a:t>
                </a:r>
                <a:r>
                  <a:rPr lang="en-US" b="0" i="0" baseline="0" dirty="0">
                    <a:latin typeface="Cambria Math" panose="02040503050406030204" pitchFamily="18" charset="0"/>
                  </a:rPr>
                  <a:t>^(</a:t>
                </a:r>
                <a:r>
                  <a:rPr lang="en-US" i="0" baseline="0" dirty="0">
                    <a:latin typeface="Cambria Math" panose="02040503050406030204" pitchFamily="18" charset="0"/>
                  </a:rPr>
                  <a:t>6−1</a:t>
                </a:r>
                <a:r>
                  <a:rPr lang="en-US" b="0" i="0" baseline="0" dirty="0">
                    <a:latin typeface="Cambria Math" panose="02040503050406030204" pitchFamily="18" charset="0"/>
                  </a:rPr>
                  <a:t>) </a:t>
                </a:r>
                <a:r>
                  <a:rPr lang="en-US" i="0" baseline="0" dirty="0">
                    <a:latin typeface="Cambria Math" panose="02040503050406030204" pitchFamily="18" charset="0"/>
                  </a:rPr>
                  <a:t> </a:t>
                </a:r>
                <a:r>
                  <a:rPr lang="en-US" i="0" baseline="0" dirty="0">
                    <a:latin typeface="Cambria Math" panose="02040503050406030204" pitchFamily="18" charset="0"/>
                    <a:sym typeface="Wingdings" pitchFamily="2" charset="2"/>
                  </a:rPr>
                  <a:t> −1024=𝑎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sym typeface="Wingdings" pitchFamily="2" charset="2"/>
                  </a:rPr>
                  <a:t>1  𝑟</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5</a:t>
                </a:r>
                <a:endParaRPr lang="en-US" baseline="0" dirty="0">
                  <a:sym typeface="Wingdings" pitchFamily="2" charset="2"/>
                </a:endParaRPr>
              </a:p>
              <a:p>
                <a:endParaRPr lang="en-US" baseline="30000" dirty="0">
                  <a:sym typeface="Wingdings" pitchFamily="2" charset="2"/>
                </a:endParaRPr>
              </a:p>
              <a:p>
                <a:r>
                  <a:rPr lang="en-US" baseline="0" dirty="0">
                    <a:sym typeface="Wingdings" pitchFamily="2" charset="2"/>
                  </a:rPr>
                  <a:t>Solve first for </a:t>
                </a:r>
                <a:r>
                  <a:rPr lang="en-US" i="1" baseline="0" dirty="0">
                    <a:sym typeface="Wingdings" pitchFamily="2" charset="2"/>
                  </a:rPr>
                  <a:t>a</a:t>
                </a:r>
                <a:r>
                  <a:rPr lang="en-US" baseline="-25000" dirty="0">
                    <a:sym typeface="Wingdings" pitchFamily="2" charset="2"/>
                  </a:rPr>
                  <a:t>1</a:t>
                </a:r>
                <a:r>
                  <a:rPr lang="en-US" baseline="0" dirty="0">
                    <a:sym typeface="Wingdings" pitchFamily="2" charset="2"/>
                  </a:rPr>
                  <a:t>:  </a:t>
                </a:r>
                <a:r>
                  <a:rPr lang="en-US" i="0" baseline="0" dirty="0">
                    <a:latin typeface="Cambria Math" panose="02040503050406030204" pitchFamily="18" charset="0"/>
                    <a:sym typeface="Wingdings" pitchFamily="2" charset="2"/>
                  </a:rPr>
                  <a:t>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sym typeface="Wingdings" pitchFamily="2" charset="2"/>
                  </a:rPr>
                  <a:t>1=−4/𝑟</a:t>
                </a:r>
                <a:endParaRPr lang="en-US" baseline="0" dirty="0">
                  <a:sym typeface="Wingdings" pitchFamily="2" charset="2"/>
                </a:endParaRPr>
              </a:p>
              <a:p>
                <a:r>
                  <a:rPr lang="en-US" baseline="0" dirty="0">
                    <a:sym typeface="Wingdings" pitchFamily="2" charset="2"/>
                  </a:rPr>
                  <a:t>Plug into second: </a:t>
                </a:r>
                <a:r>
                  <a:rPr lang="en-US" i="0" baseline="0" dirty="0">
                    <a:latin typeface="Cambria Math" panose="02040503050406030204" pitchFamily="18" charset="0"/>
                    <a:sym typeface="Wingdings" pitchFamily="2" charset="2"/>
                  </a:rPr>
                  <a:t>−1024=(−4/𝑟)</a:t>
                </a:r>
                <a:r>
                  <a:rPr lang="en-US" b="0" i="0" baseline="0" dirty="0">
                    <a:latin typeface="Cambria Math" panose="02040503050406030204" pitchFamily="18" charset="0"/>
                    <a:sym typeface="Wingdings" pitchFamily="2" charset="2"/>
                  </a:rPr>
                  <a:t> </a:t>
                </a:r>
                <a:r>
                  <a:rPr lang="en-US" i="0" baseline="0" dirty="0">
                    <a:latin typeface="Cambria Math" panose="02040503050406030204" pitchFamily="18" charset="0"/>
                    <a:sym typeface="Wingdings" pitchFamily="2" charset="2"/>
                  </a:rPr>
                  <a:t>𝑟</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5   −1024=−(4𝑟</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5)/𝑟   −1024=−4𝑟</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4   256=𝑟</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4   𝑟=4</a:t>
                </a:r>
                <a:endParaRPr lang="en-US" baseline="0" dirty="0">
                  <a:sym typeface="Wingdings" pitchFamily="2" charset="2"/>
                </a:endParaRPr>
              </a:p>
              <a:p>
                <a:r>
                  <a:rPr lang="en-US" baseline="0" dirty="0">
                    <a:sym typeface="Wingdings" pitchFamily="2" charset="2"/>
                  </a:rPr>
                  <a:t>Plug back into first: </a:t>
                </a:r>
                <a:r>
                  <a:rPr lang="en-US" i="0" baseline="0" dirty="0">
                    <a:latin typeface="Cambria Math" panose="02040503050406030204" pitchFamily="18" charset="0"/>
                    <a:sym typeface="Wingdings" pitchFamily="2" charset="2"/>
                  </a:rPr>
                  <a:t>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sym typeface="Wingdings" pitchFamily="2" charset="2"/>
                  </a:rPr>
                  <a:t>1=−4/4   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sym typeface="Wingdings" pitchFamily="2" charset="2"/>
                  </a:rPr>
                  <a:t>1=−1</a:t>
                </a:r>
                <a:endParaRPr lang="en-US" baseline="0" dirty="0">
                  <a:sym typeface="Wingdings" pitchFamily="2" charset="2"/>
                </a:endParaRPr>
              </a:p>
              <a:p>
                <a:r>
                  <a:rPr lang="en-US" baseline="0" dirty="0">
                    <a:sym typeface="Wingdings" pitchFamily="2" charset="2"/>
                  </a:rPr>
                  <a:t>Write rule: </a:t>
                </a:r>
                <a:r>
                  <a:rPr lang="en-US" i="0" baseline="0" dirty="0">
                    <a:latin typeface="Cambria Math" panose="02040503050406030204" pitchFamily="18" charset="0"/>
                    <a:sym typeface="Wingdings" pitchFamily="2" charset="2"/>
                  </a:rPr>
                  <a:t>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sym typeface="Wingdings" pitchFamily="2" charset="2"/>
                  </a:rPr>
                  <a:t>𝑛=−1·4</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𝑛−1</a:t>
                </a:r>
                <a:r>
                  <a:rPr lang="en-US" b="0" i="0" baseline="0" dirty="0">
                    <a:latin typeface="Cambria Math" panose="02040503050406030204" pitchFamily="18" charset="0"/>
                    <a:sym typeface="Wingdings" pitchFamily="2" charset="2"/>
                  </a:rPr>
                  <a:t>)</a:t>
                </a:r>
                <a:endParaRPr lang="en-US" baseline="0" dirty="0"/>
              </a:p>
            </p:txBody>
          </p:sp>
        </mc:Fallback>
      </mc:AlternateContent>
      <p:sp>
        <p:nvSpPr>
          <p:cNvPr id="4" name="Slide Number Placeholder 3"/>
          <p:cNvSpPr>
            <a:spLocks noGrp="1"/>
          </p:cNvSpPr>
          <p:nvPr>
            <p:ph type="sldNum" sz="quarter" idx="10"/>
          </p:nvPr>
        </p:nvSpPr>
        <p:spPr/>
        <p:txBody>
          <a:bodyPr/>
          <a:lstStyle/>
          <a:p>
            <a:fld id="{E4000B33-EE8D-4D16-BE17-5EB444ABC479}" type="slidenum">
              <a:rPr lang="en-US" smtClean="0"/>
              <a:pPr/>
              <a:t>31</a:t>
            </a:fld>
            <a:endParaRPr lang="en-US"/>
          </a:p>
        </p:txBody>
      </p:sp>
    </p:spTree>
    <p:extLst>
      <p:ext uri="{BB962C8B-B14F-4D97-AF65-F5344CB8AC3E}">
        <p14:creationId xmlns:p14="http://schemas.microsoft.com/office/powerpoint/2010/main" val="1662441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𝑟</m:t>
                      </m:r>
                      <m:r>
                        <a:rPr lang="en-US"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baseline="0" dirty="0">
                              <a:latin typeface="Cambria Math" panose="02040503050406030204" pitchFamily="18" charset="0"/>
                            </a:rPr>
                            <m:t>1</m:t>
                          </m:r>
                        </m:sub>
                      </m:sSub>
                      <m:r>
                        <a:rPr lang="en-US" i="1" baseline="0" dirty="0">
                          <a:latin typeface="Cambria Math" panose="02040503050406030204" pitchFamily="18" charset="0"/>
                        </a:rPr>
                        <m:t>=4</m:t>
                      </m:r>
                    </m:oMath>
                  </m:oMathPara>
                </a14:m>
                <a:endParaRPr lang="en-US" baseline="0" dirty="0"/>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𝑆</m:t>
                          </m:r>
                        </m:e>
                        <m:sub>
                          <m:r>
                            <a:rPr lang="en-US" i="1" baseline="0" dirty="0">
                              <a:latin typeface="Cambria Math" panose="02040503050406030204" pitchFamily="18" charset="0"/>
                            </a:rPr>
                            <m:t>10</m:t>
                          </m:r>
                        </m:sub>
                      </m:sSub>
                      <m:r>
                        <a:rPr lang="en-US" i="1" baseline="0" dirty="0">
                          <a:latin typeface="Cambria Math" panose="02040503050406030204" pitchFamily="18" charset="0"/>
                        </a:rPr>
                        <m:t>=4</m:t>
                      </m:r>
                      <m:d>
                        <m:dPr>
                          <m:ctrlPr>
                            <a:rPr lang="en-US" i="1" baseline="0" dirty="0">
                              <a:latin typeface="Cambria Math" panose="02040503050406030204" pitchFamily="18" charset="0"/>
                            </a:rPr>
                          </m:ctrlPr>
                        </m:dPr>
                        <m:e>
                          <m:f>
                            <m:fPr>
                              <m:ctrlPr>
                                <a:rPr lang="en-US" i="1" baseline="0" dirty="0">
                                  <a:latin typeface="Cambria Math" panose="02040503050406030204" pitchFamily="18" charset="0"/>
                                </a:rPr>
                              </m:ctrlPr>
                            </m:fPr>
                            <m:num>
                              <m:r>
                                <a:rPr lang="en-US" i="1" baseline="0" dirty="0">
                                  <a:latin typeface="Cambria Math" panose="02040503050406030204" pitchFamily="18" charset="0"/>
                                </a:rPr>
                                <m:t>1</m:t>
                              </m:r>
                              <m:r>
                                <a:rPr lang="en-US" b="0" i="1" baseline="0" dirty="0" smtClean="0">
                                  <a:latin typeface="Cambria Math" panose="02040503050406030204" pitchFamily="18" charset="0"/>
                                </a:rPr>
                                <m:t>−</m:t>
                              </m:r>
                              <m:sSup>
                                <m:sSupPr>
                                  <m:ctrlPr>
                                    <a:rPr lang="en-US" b="0" i="1" baseline="0" dirty="0" smtClean="0">
                                      <a:latin typeface="Cambria Math" panose="02040503050406030204" pitchFamily="18" charset="0"/>
                                    </a:rPr>
                                  </m:ctrlPr>
                                </m:sSupPr>
                                <m:e>
                                  <m:d>
                                    <m:dPr>
                                      <m:ctrlPr>
                                        <a:rPr lang="en-US" i="1" baseline="0" dirty="0">
                                          <a:latin typeface="Cambria Math" panose="02040503050406030204" pitchFamily="18" charset="0"/>
                                        </a:rPr>
                                      </m:ctrlPr>
                                    </m:dPr>
                                    <m:e>
                                      <m:f>
                                        <m:fPr>
                                          <m:ctrlPr>
                                            <a:rPr lang="en-US" b="0" i="1" baseline="0" dirty="0" smtClean="0">
                                              <a:latin typeface="Cambria Math" panose="02040503050406030204" pitchFamily="18" charset="0"/>
                                            </a:rPr>
                                          </m:ctrlPr>
                                        </m:fPr>
                                        <m:num>
                                          <m:r>
                                            <a:rPr lang="en-US" b="0" i="1" baseline="0" dirty="0" smtClean="0">
                                              <a:latin typeface="Cambria Math" panose="02040503050406030204" pitchFamily="18" charset="0"/>
                                            </a:rPr>
                                            <m:t>1</m:t>
                                          </m:r>
                                        </m:num>
                                        <m:den>
                                          <m:r>
                                            <a:rPr lang="en-US" b="0" i="1" baseline="0" dirty="0" smtClean="0">
                                              <a:latin typeface="Cambria Math" panose="02040503050406030204" pitchFamily="18" charset="0"/>
                                            </a:rPr>
                                            <m:t>2</m:t>
                                          </m:r>
                                        </m:den>
                                      </m:f>
                                    </m:e>
                                  </m:d>
                                </m:e>
                                <m:sup>
                                  <m:r>
                                    <a:rPr lang="en-US" i="1" baseline="0" dirty="0">
                                      <a:latin typeface="Cambria Math" panose="02040503050406030204" pitchFamily="18" charset="0"/>
                                    </a:rPr>
                                    <m:t>10</m:t>
                                  </m:r>
                                </m:sup>
                              </m:sSup>
                            </m:num>
                            <m:den>
                              <m:r>
                                <a:rPr lang="en-US" i="1" baseline="0" dirty="0">
                                  <a:latin typeface="Cambria Math" panose="02040503050406030204" pitchFamily="18" charset="0"/>
                                </a:rPr>
                                <m:t>1</m:t>
                              </m:r>
                              <m:r>
                                <a:rPr lang="en-US" b="0" i="1" baseline="0" dirty="0" smtClean="0">
                                  <a:latin typeface="Cambria Math" panose="02040503050406030204" pitchFamily="18" charset="0"/>
                                </a:rPr>
                                <m:t>−</m:t>
                              </m:r>
                              <m:f>
                                <m:fPr>
                                  <m:ctrlPr>
                                    <a:rPr lang="en-US" b="0" i="1" baseline="0" dirty="0" smtClean="0">
                                      <a:latin typeface="Cambria Math" panose="02040503050406030204" pitchFamily="18" charset="0"/>
                                    </a:rPr>
                                  </m:ctrlPr>
                                </m:fPr>
                                <m:num>
                                  <m:r>
                                    <a:rPr lang="en-US" b="0" i="1" baseline="0" dirty="0" smtClean="0">
                                      <a:latin typeface="Cambria Math" panose="02040503050406030204" pitchFamily="18" charset="0"/>
                                    </a:rPr>
                                    <m:t>1</m:t>
                                  </m:r>
                                </m:num>
                                <m:den>
                                  <m:r>
                                    <a:rPr lang="en-US" b="0" i="1" baseline="0" dirty="0" smtClean="0">
                                      <a:latin typeface="Cambria Math" panose="02040503050406030204" pitchFamily="18" charset="0"/>
                                    </a:rPr>
                                    <m:t>2</m:t>
                                  </m:r>
                                </m:den>
                              </m:f>
                            </m:den>
                          </m:f>
                        </m:e>
                      </m:d>
                      <m:r>
                        <a:rPr lang="en-US" i="1" baseline="0" dirty="0">
                          <a:latin typeface="Cambria Math" panose="02040503050406030204" pitchFamily="18" charset="0"/>
                        </a:rPr>
                        <m:t>=4</m:t>
                      </m:r>
                      <m:d>
                        <m:dPr>
                          <m:ctrlPr>
                            <a:rPr lang="en-US" i="1" baseline="0" dirty="0">
                              <a:latin typeface="Cambria Math" panose="02040503050406030204" pitchFamily="18" charset="0"/>
                            </a:rPr>
                          </m:ctrlPr>
                        </m:dPr>
                        <m:e>
                          <m:f>
                            <m:fPr>
                              <m:ctrlPr>
                                <a:rPr lang="en-US" i="1" baseline="0" dirty="0">
                                  <a:latin typeface="Cambria Math" panose="02040503050406030204" pitchFamily="18" charset="0"/>
                                </a:rPr>
                              </m:ctrlPr>
                            </m:fPr>
                            <m:num>
                              <m:r>
                                <a:rPr lang="en-US" i="1" baseline="0" dirty="0">
                                  <a:latin typeface="Cambria Math" panose="02040503050406030204" pitchFamily="18" charset="0"/>
                                </a:rPr>
                                <m:t>.99902</m:t>
                              </m:r>
                            </m:num>
                            <m:den>
                              <m:r>
                                <a:rPr lang="en-US" i="1" baseline="0" dirty="0">
                                  <a:latin typeface="Cambria Math" panose="02040503050406030204" pitchFamily="18" charset="0"/>
                                </a:rPr>
                                <m:t>.5</m:t>
                              </m:r>
                            </m:den>
                          </m:f>
                        </m:e>
                      </m:d>
                      <m:r>
                        <a:rPr lang="en-US" i="1" baseline="0" dirty="0">
                          <a:latin typeface="Cambria Math" panose="02040503050406030204" pitchFamily="18" charset="0"/>
                        </a:rPr>
                        <m:t>=7.992=</m:t>
                      </m:r>
                      <m:f>
                        <m:fPr>
                          <m:ctrlPr>
                            <a:rPr lang="en-US" i="1" baseline="0" dirty="0">
                              <a:latin typeface="Cambria Math" panose="02040503050406030204" pitchFamily="18" charset="0"/>
                            </a:rPr>
                          </m:ctrlPr>
                        </m:fPr>
                        <m:num>
                          <m:r>
                            <a:rPr lang="en-US" i="1" baseline="0" dirty="0">
                              <a:latin typeface="Cambria Math" panose="02040503050406030204" pitchFamily="18" charset="0"/>
                            </a:rPr>
                            <m:t>1023</m:t>
                          </m:r>
                        </m:num>
                        <m:den>
                          <m:r>
                            <a:rPr lang="en-US" i="1" baseline="0" dirty="0">
                              <a:latin typeface="Cambria Math" panose="02040503050406030204" pitchFamily="18" charset="0"/>
                            </a:rPr>
                            <m:t>128</m:t>
                          </m:r>
                        </m:den>
                      </m:f>
                    </m:oMath>
                  </m:oMathPara>
                </a14:m>
                <a:endParaRPr lang="en-US" dirty="0"/>
              </a:p>
              <a:p>
                <a:r>
                  <a:rPr lang="en-US" dirty="0"/>
                  <a:t>#44: geometric because exponential</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𝑛</m:t>
                          </m:r>
                          <m:r>
                            <a:rPr lang="en-US" b="0" i="1" smtClean="0">
                              <a:latin typeface="Cambria Math" panose="02040503050406030204" pitchFamily="18" charset="0"/>
                            </a:rPr>
                            <m:t>−1</m:t>
                          </m:r>
                        </m:sup>
                      </m:sSup>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=5, </m:t>
                      </m:r>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8</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𝑛</m:t>
                                  </m:r>
                                </m:sup>
                              </m:sSup>
                            </m:num>
                            <m:den>
                              <m:r>
                                <a:rPr lang="en-US" b="0" i="1" smtClean="0">
                                  <a:latin typeface="Cambria Math" panose="02040503050406030204" pitchFamily="18" charset="0"/>
                                </a:rPr>
                                <m:t>1−</m:t>
                              </m:r>
                              <m:r>
                                <a:rPr lang="en-US" b="0" i="1" smtClean="0">
                                  <a:latin typeface="Cambria Math" panose="02040503050406030204" pitchFamily="18" charset="0"/>
                                </a:rPr>
                                <m:t>𝑟</m:t>
                              </m:r>
                            </m:den>
                          </m:f>
                        </m:e>
                      </m:d>
                      <m:r>
                        <a:rPr lang="en-US" b="0" i="1" smtClean="0">
                          <a:latin typeface="Cambria Math" panose="02040503050406030204" pitchFamily="18" charset="0"/>
                        </a:rPr>
                        <m:t>=5</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e>
                                  </m:d>
                                </m:e>
                                <m:sup>
                                  <m:r>
                                    <a:rPr lang="en-US" b="0" i="1" smtClean="0">
                                      <a:latin typeface="Cambria Math" panose="02040503050406030204" pitchFamily="18" charset="0"/>
                                    </a:rPr>
                                    <m:t>8</m:t>
                                  </m:r>
                                </m:sup>
                              </m:sSup>
                            </m:num>
                            <m:den>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16400</m:t>
                          </m:r>
                        </m:num>
                        <m:den>
                          <m:r>
                            <a:rPr lang="en-US" b="0" i="1" smtClean="0">
                              <a:latin typeface="Cambria Math" panose="02040503050406030204" pitchFamily="18" charset="0"/>
                            </a:rPr>
                            <m:t>2187</m:t>
                          </m:r>
                        </m:den>
                      </m:f>
                      <m:r>
                        <a:rPr lang="en-US" b="0" i="1" smtClean="0">
                          <a:latin typeface="Cambria Math" panose="02040503050406030204" pitchFamily="18" charset="0"/>
                        </a:rPr>
                        <m:t>≈7.499</m:t>
                      </m:r>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n-US" i="0" dirty="0">
                    <a:latin typeface="Cambria Math" panose="02040503050406030204" pitchFamily="18" charset="0"/>
                  </a:rPr>
                  <a:t>𝑟=</a:t>
                </a:r>
                <a:r>
                  <a:rPr lang="en-US" b="0" i="0" dirty="0">
                    <a:latin typeface="Cambria Math" panose="02040503050406030204" pitchFamily="18" charset="0"/>
                  </a:rPr>
                  <a:t>1/2</a:t>
                </a:r>
                <a:r>
                  <a:rPr lang="en-US" i="0" dirty="0">
                    <a:latin typeface="Cambria Math" panose="02040503050406030204" pitchFamily="18" charset="0"/>
                  </a:rPr>
                  <a:t>, 𝑎</a:t>
                </a:r>
                <a:r>
                  <a:rPr lang="en-US" b="0" i="0" dirty="0">
                    <a:latin typeface="Cambria Math" panose="02040503050406030204" pitchFamily="18" charset="0"/>
                  </a:rPr>
                  <a:t>_</a:t>
                </a:r>
                <a:r>
                  <a:rPr lang="en-US" i="0" baseline="0" dirty="0">
                    <a:latin typeface="Cambria Math" panose="02040503050406030204" pitchFamily="18" charset="0"/>
                  </a:rPr>
                  <a:t>1=4</a:t>
                </a:r>
                <a:endParaRPr lang="en-US" baseline="0" dirty="0"/>
              </a:p>
              <a:p>
                <a:endParaRPr lang="en-US" baseline="0" dirty="0"/>
              </a:p>
              <a:p>
                <a:r>
                  <a:rPr lang="en-US" i="0" baseline="0" dirty="0">
                    <a:latin typeface="Cambria Math" panose="02040503050406030204" pitchFamily="18" charset="0"/>
                  </a:rPr>
                  <a:t>𝑆</a:t>
                </a:r>
                <a:r>
                  <a:rPr lang="en-US" b="0" i="0" baseline="0" dirty="0">
                    <a:latin typeface="Cambria Math" panose="02040503050406030204" pitchFamily="18" charset="0"/>
                  </a:rPr>
                  <a:t>_</a:t>
                </a:r>
                <a:r>
                  <a:rPr lang="en-US" i="0" baseline="0" dirty="0">
                    <a:latin typeface="Cambria Math" panose="02040503050406030204" pitchFamily="18" charset="0"/>
                  </a:rPr>
                  <a:t>10=4((1</a:t>
                </a:r>
                <a:r>
                  <a:rPr lang="en-US" b="0" i="0" baseline="0" dirty="0">
                    <a:latin typeface="Cambria Math" panose="02040503050406030204" pitchFamily="18" charset="0"/>
                  </a:rPr>
                  <a:t>−(1/2)^</a:t>
                </a:r>
                <a:r>
                  <a:rPr lang="en-US" i="0" baseline="0" dirty="0">
                    <a:latin typeface="Cambria Math" panose="02040503050406030204" pitchFamily="18" charset="0"/>
                  </a:rPr>
                  <a:t>10)/(1</a:t>
                </a:r>
                <a:r>
                  <a:rPr lang="en-US" b="0" i="0" baseline="0" dirty="0">
                    <a:latin typeface="Cambria Math" panose="02040503050406030204" pitchFamily="18" charset="0"/>
                  </a:rPr>
                  <a:t>−1/2))</a:t>
                </a:r>
                <a:r>
                  <a:rPr lang="en-US" i="0" baseline="0" dirty="0">
                    <a:latin typeface="Cambria Math" panose="02040503050406030204" pitchFamily="18" charset="0"/>
                  </a:rPr>
                  <a:t>=4(.99902/.5)=7.992=1023/128</a:t>
                </a:r>
                <a:endParaRPr lang="en-US" dirty="0"/>
              </a:p>
            </p:txBody>
          </p:sp>
        </mc:Fallback>
      </mc:AlternateContent>
      <p:sp>
        <p:nvSpPr>
          <p:cNvPr id="4" name="Slide Number Placeholder 3"/>
          <p:cNvSpPr>
            <a:spLocks noGrp="1"/>
          </p:cNvSpPr>
          <p:nvPr>
            <p:ph type="sldNum" sz="quarter" idx="10"/>
          </p:nvPr>
        </p:nvSpPr>
        <p:spPr/>
        <p:txBody>
          <a:bodyPr/>
          <a:lstStyle/>
          <a:p>
            <a:fld id="{E4000B33-EE8D-4D16-BE17-5EB444ABC47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=4,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=4</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𝑛</m:t>
                                  </m:r>
                                </m:sup>
                              </m:sSup>
                            </m:num>
                            <m:den>
                              <m:r>
                                <a:rPr lang="en-US" b="0" i="1" smtClean="0">
                                  <a:latin typeface="Cambria Math" panose="02040503050406030204" pitchFamily="18" charset="0"/>
                                </a:rPr>
                                <m:t>1−</m:t>
                              </m:r>
                              <m:r>
                                <a:rPr lang="en-US" b="0" i="1" smtClean="0">
                                  <a:latin typeface="Cambria Math" panose="02040503050406030204" pitchFamily="18" charset="0"/>
                                </a:rPr>
                                <m:t>𝑟</m:t>
                              </m:r>
                            </m:den>
                          </m:f>
                        </m:e>
                      </m:d>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8</m:t>
                          </m:r>
                        </m:sub>
                      </m:sSub>
                      <m:r>
                        <a:rPr lang="en-US" b="0" i="1" smtClean="0">
                          <a:latin typeface="Cambria Math" panose="02040503050406030204" pitchFamily="18" charset="0"/>
                        </a:rPr>
                        <m:t>=4</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8</m:t>
                                  </m:r>
                                </m:sup>
                              </m:sSup>
                            </m:num>
                            <m:den>
                              <m:r>
                                <a:rPr lang="en-US" b="0" i="1" smtClean="0">
                                  <a:latin typeface="Cambria Math" panose="02040503050406030204" pitchFamily="18" charset="0"/>
                                </a:rPr>
                                <m:t>1−4</m:t>
                              </m:r>
                            </m:den>
                          </m:f>
                        </m:e>
                      </m:d>
                      <m:r>
                        <a:rPr lang="en-US" b="0" i="1" smtClean="0">
                          <a:latin typeface="Cambria Math" panose="02040503050406030204" pitchFamily="18" charset="0"/>
                        </a:rPr>
                        <m:t>=87380 </m:t>
                      </m:r>
                      <m:r>
                        <a:rPr lang="en-US" b="0" i="1" smtClean="0">
                          <a:latin typeface="Cambria Math" panose="02040503050406030204" pitchFamily="18" charset="0"/>
                        </a:rPr>
                        <m:t>𝑝𝑒𝑜𝑝𝑙𝑒</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𝑟=4, 𝑎_1=4</a:t>
                </a:r>
                <a:endParaRPr lang="en-US" b="0" dirty="0"/>
              </a:p>
              <a:p>
                <a:r>
                  <a:rPr lang="en-US" b="0" i="0">
                    <a:latin typeface="Cambria Math" panose="02040503050406030204" pitchFamily="18" charset="0"/>
                  </a:rPr>
                  <a:t>𝑆_𝑛=𝑎_1 ((1−𝑟^𝑛)/(1−𝑟))</a:t>
                </a:r>
                <a:endParaRPr lang="en-US" b="0" dirty="0"/>
              </a:p>
              <a:p>
                <a:r>
                  <a:rPr lang="en-US" b="0" i="0">
                    <a:latin typeface="Cambria Math" panose="02040503050406030204" pitchFamily="18" charset="0"/>
                  </a:rPr>
                  <a:t>𝑆_8=4((1−4^8)/(1−4))=87380 𝑝𝑒𝑜𝑝𝑙𝑒</a:t>
                </a:r>
                <a:endParaRPr lang="en-US" dirty="0"/>
              </a:p>
            </p:txBody>
          </p:sp>
        </mc:Fallback>
      </mc:AlternateContent>
      <p:sp>
        <p:nvSpPr>
          <p:cNvPr id="4" name="Slide Number Placeholder 3"/>
          <p:cNvSpPr>
            <a:spLocks noGrp="1"/>
          </p:cNvSpPr>
          <p:nvPr>
            <p:ph type="sldNum" sz="quarter" idx="5"/>
          </p:nvPr>
        </p:nvSpPr>
        <p:spPr/>
        <p:txBody>
          <a:bodyPr/>
          <a:lstStyle/>
          <a:p>
            <a:fld id="{7CEA4DCC-79CF-482B-B6FE-1521FBD85472}" type="slidenum">
              <a:rPr lang="en-US" smtClean="0"/>
              <a:t>33</a:t>
            </a:fld>
            <a:endParaRPr lang="en-US"/>
          </a:p>
        </p:txBody>
      </p:sp>
    </p:spTree>
    <p:extLst>
      <p:ext uri="{BB962C8B-B14F-4D97-AF65-F5344CB8AC3E}">
        <p14:creationId xmlns:p14="http://schemas.microsoft.com/office/powerpoint/2010/main" val="3679230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A4DCC-79CF-482B-B6FE-1521FBD85472}" type="slidenum">
              <a:rPr lang="en-US" smtClean="0"/>
              <a:t>34</a:t>
            </a:fld>
            <a:endParaRPr lang="en-US"/>
          </a:p>
        </p:txBody>
      </p:sp>
    </p:spTree>
    <p:extLst>
      <p:ext uri="{BB962C8B-B14F-4D97-AF65-F5344CB8AC3E}">
        <p14:creationId xmlns:p14="http://schemas.microsoft.com/office/powerpoint/2010/main" val="2013586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A4DCC-79CF-482B-B6FE-1521FBD85472}" type="slidenum">
              <a:rPr lang="en-US" smtClean="0"/>
              <a:t>35</a:t>
            </a:fld>
            <a:endParaRPr lang="en-US"/>
          </a:p>
        </p:txBody>
      </p:sp>
    </p:spTree>
    <p:extLst>
      <p:ext uri="{BB962C8B-B14F-4D97-AF65-F5344CB8AC3E}">
        <p14:creationId xmlns:p14="http://schemas.microsoft.com/office/powerpoint/2010/main" val="1823663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A4DCC-79CF-482B-B6FE-1521FBD85472}" type="slidenum">
              <a:rPr lang="en-US" smtClean="0"/>
              <a:t>36</a:t>
            </a:fld>
            <a:endParaRPr lang="en-US"/>
          </a:p>
        </p:txBody>
      </p:sp>
    </p:spTree>
    <p:extLst>
      <p:ext uri="{BB962C8B-B14F-4D97-AF65-F5344CB8AC3E}">
        <p14:creationId xmlns:p14="http://schemas.microsoft.com/office/powerpoint/2010/main" val="3993614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A4DCC-79CF-482B-B6FE-1521FBD85472}" type="slidenum">
              <a:rPr lang="en-US" smtClean="0"/>
              <a:t>37</a:t>
            </a:fld>
            <a:endParaRPr lang="en-US"/>
          </a:p>
        </p:txBody>
      </p:sp>
    </p:spTree>
    <p:extLst>
      <p:ext uri="{BB962C8B-B14F-4D97-AF65-F5344CB8AC3E}">
        <p14:creationId xmlns:p14="http://schemas.microsoft.com/office/powerpoint/2010/main" val="1970899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A4DCC-79CF-482B-B6FE-1521FBD85472}" type="slidenum">
              <a:rPr lang="en-US" smtClean="0"/>
              <a:t>38</a:t>
            </a:fld>
            <a:endParaRPr lang="en-US"/>
          </a:p>
        </p:txBody>
      </p:sp>
    </p:spTree>
    <p:extLst>
      <p:ext uri="{BB962C8B-B14F-4D97-AF65-F5344CB8AC3E}">
        <p14:creationId xmlns:p14="http://schemas.microsoft.com/office/powerpoint/2010/main" val="26059780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A4DCC-79CF-482B-B6FE-1521FBD85472}" type="slidenum">
              <a:rPr lang="en-US" smtClean="0"/>
              <a:t>39</a:t>
            </a:fld>
            <a:endParaRPr lang="en-US"/>
          </a:p>
        </p:txBody>
      </p:sp>
    </p:spTree>
    <p:extLst>
      <p:ext uri="{BB962C8B-B14F-4D97-AF65-F5344CB8AC3E}">
        <p14:creationId xmlns:p14="http://schemas.microsoft.com/office/powerpoint/2010/main" val="114705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A4DCC-79CF-482B-B6FE-1521FBD85472}" type="slidenum">
              <a:rPr lang="en-US" smtClean="0"/>
              <a:t>4</a:t>
            </a:fld>
            <a:endParaRPr lang="en-US"/>
          </a:p>
        </p:txBody>
      </p:sp>
    </p:spTree>
    <p:extLst>
      <p:ext uri="{BB962C8B-B14F-4D97-AF65-F5344CB8AC3E}">
        <p14:creationId xmlns:p14="http://schemas.microsoft.com/office/powerpoint/2010/main" val="9914664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A4DCC-79CF-482B-B6FE-1521FBD85472}" type="slidenum">
              <a:rPr lang="en-US" smtClean="0"/>
              <a:t>40</a:t>
            </a:fld>
            <a:endParaRPr lang="en-US"/>
          </a:p>
        </p:txBody>
      </p:sp>
    </p:spTree>
    <p:extLst>
      <p:ext uri="{BB962C8B-B14F-4D97-AF65-F5344CB8AC3E}">
        <p14:creationId xmlns:p14="http://schemas.microsoft.com/office/powerpoint/2010/main" val="1387533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Eventually the entire square is filled in</a:t>
            </a:r>
          </a:p>
        </p:txBody>
      </p:sp>
      <p:sp>
        <p:nvSpPr>
          <p:cNvPr id="4" name="Slide Number Placeholder 3"/>
          <p:cNvSpPr>
            <a:spLocks noGrp="1"/>
          </p:cNvSpPr>
          <p:nvPr>
            <p:ph type="sldNum" sz="quarter" idx="5"/>
          </p:nvPr>
        </p:nvSpPr>
        <p:spPr/>
        <p:txBody>
          <a:bodyPr/>
          <a:lstStyle/>
          <a:p>
            <a:fld id="{7CEA4DCC-79CF-482B-B6FE-1521FBD85472}" type="slidenum">
              <a:rPr lang="en-US" smtClean="0"/>
              <a:t>41</a:t>
            </a:fld>
            <a:endParaRPr lang="en-US"/>
          </a:p>
        </p:txBody>
      </p:sp>
    </p:spTree>
    <p:extLst>
      <p:ext uri="{BB962C8B-B14F-4D97-AF65-F5344CB8AC3E}">
        <p14:creationId xmlns:p14="http://schemas.microsoft.com/office/powerpoint/2010/main" val="35801884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=0.2</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10</m:t>
                          </m:r>
                        </m:den>
                      </m:f>
                      <m:r>
                        <a:rPr lang="en-US" b="0" i="1" smtClean="0">
                          <a:latin typeface="Cambria Math" panose="02040503050406030204" pitchFamily="18" charset="0"/>
                        </a:rPr>
                        <m:t>=0.3</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3</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20</m:t>
                          </m:r>
                        </m:den>
                      </m:f>
                      <m:r>
                        <a:rPr lang="en-US" b="0" i="1" smtClean="0">
                          <a:latin typeface="Cambria Math" panose="02040503050406030204" pitchFamily="18" charset="0"/>
                        </a:rPr>
                        <m:t>=0.35</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4</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15</m:t>
                          </m:r>
                        </m:num>
                        <m:den>
                          <m:r>
                            <a:rPr lang="en-US" b="0" i="1" smtClean="0">
                              <a:latin typeface="Cambria Math" panose="02040503050406030204" pitchFamily="18" charset="0"/>
                            </a:rPr>
                            <m:t>40</m:t>
                          </m:r>
                        </m:den>
                      </m:f>
                      <m:r>
                        <a:rPr lang="en-US" b="0" i="1" smtClean="0">
                          <a:latin typeface="Cambria Math" panose="02040503050406030204" pitchFamily="18" charset="0"/>
                        </a:rPr>
                        <m:t>=0.375</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5</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31</m:t>
                          </m:r>
                        </m:num>
                        <m:den>
                          <m:r>
                            <a:rPr lang="en-US" b="0" i="1" smtClean="0">
                              <a:latin typeface="Cambria Math" panose="02040503050406030204" pitchFamily="18" charset="0"/>
                            </a:rPr>
                            <m:t>80</m:t>
                          </m:r>
                        </m:den>
                      </m:f>
                      <m:r>
                        <a:rPr lang="en-US" b="0" i="1" smtClean="0">
                          <a:latin typeface="Cambria Math" panose="02040503050406030204" pitchFamily="18" charset="0"/>
                        </a:rPr>
                        <m:t>=0.3875</m:t>
                      </m:r>
                    </m:oMath>
                  </m:oMathPara>
                </a14:m>
                <a:endParaRPr lang="en-US" b="0" dirty="0"/>
              </a:p>
              <a:p>
                <a:r>
                  <a:rPr lang="en-US" dirty="0"/>
                  <a:t>Approaching 4</a:t>
                </a:r>
              </a:p>
              <a:p>
                <a:r>
                  <a:rPr lang="en-US" dirty="0"/>
                  <a:t>#3</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=4</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r>
                        <a:rPr lang="en-US" b="0" i="1" smtClean="0">
                          <a:latin typeface="Cambria Math" panose="02040503050406030204" pitchFamily="18" charset="0"/>
                        </a:rPr>
                        <m:t>=4+</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32</m:t>
                          </m:r>
                        </m:num>
                        <m:den>
                          <m:r>
                            <a:rPr lang="en-US" b="0" i="1" smtClean="0">
                              <a:latin typeface="Cambria Math" panose="02040503050406030204" pitchFamily="18" charset="0"/>
                            </a:rPr>
                            <m:t>5</m:t>
                          </m:r>
                        </m:den>
                      </m:f>
                      <m:r>
                        <a:rPr lang="en-US" b="0" i="1" smtClean="0">
                          <a:latin typeface="Cambria Math" panose="02040503050406030204" pitchFamily="18" charset="0"/>
                        </a:rPr>
                        <m:t>=6.4</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3</m:t>
                          </m:r>
                        </m:sub>
                      </m:sSub>
                      <m:r>
                        <a:rPr lang="en-US" b="0" i="1" smtClean="0">
                          <a:latin typeface="Cambria Math" panose="02040503050406030204" pitchFamily="18" charset="0"/>
                        </a:rPr>
                        <m:t>=4+</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36</m:t>
                          </m:r>
                        </m:num>
                        <m:den>
                          <m:r>
                            <a:rPr lang="en-US" b="0" i="1" smtClean="0">
                              <a:latin typeface="Cambria Math" panose="02040503050406030204" pitchFamily="18" charset="0"/>
                            </a:rPr>
                            <m:t>25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196</m:t>
                          </m:r>
                        </m:num>
                        <m:den>
                          <m:r>
                            <a:rPr lang="en-US" b="0" i="1" smtClean="0">
                              <a:latin typeface="Cambria Math" panose="02040503050406030204" pitchFamily="18" charset="0"/>
                            </a:rPr>
                            <m:t>25</m:t>
                          </m:r>
                        </m:den>
                      </m:f>
                      <m:r>
                        <a:rPr lang="en-US" b="0" i="1" smtClean="0">
                          <a:latin typeface="Cambria Math" panose="02040503050406030204" pitchFamily="18" charset="0"/>
                        </a:rPr>
                        <m:t>=7.84</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4</m:t>
                          </m:r>
                        </m:sub>
                      </m:sSub>
                      <m:r>
                        <a:rPr lang="en-US" b="0" i="1" smtClean="0">
                          <a:latin typeface="Cambria Math" panose="02040503050406030204" pitchFamily="18" charset="0"/>
                        </a:rPr>
                        <m:t>=4+</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36</m:t>
                          </m:r>
                        </m:num>
                        <m:den>
                          <m:r>
                            <a:rPr lang="en-US" b="0" i="1" smtClean="0">
                              <a:latin typeface="Cambria Math" panose="02040503050406030204" pitchFamily="18" charset="0"/>
                            </a:rPr>
                            <m:t>25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108</m:t>
                          </m:r>
                        </m:num>
                        <m:den>
                          <m:r>
                            <a:rPr lang="en-US" b="0" i="1" smtClean="0">
                              <a:latin typeface="Cambria Math" panose="02040503050406030204" pitchFamily="18" charset="0"/>
                            </a:rPr>
                            <m:t>125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1088</m:t>
                          </m:r>
                        </m:num>
                        <m:den>
                          <m:r>
                            <a:rPr lang="en-US" b="0" i="1" smtClean="0">
                              <a:latin typeface="Cambria Math" panose="02040503050406030204" pitchFamily="18" charset="0"/>
                            </a:rPr>
                            <m:t>125</m:t>
                          </m:r>
                        </m:den>
                      </m:f>
                      <m:r>
                        <a:rPr lang="en-US" b="0" i="1" smtClean="0">
                          <a:latin typeface="Cambria Math" panose="02040503050406030204" pitchFamily="18" charset="0"/>
                        </a:rPr>
                        <m:t>=8.704</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5</m:t>
                          </m:r>
                        </m:sub>
                      </m:sSub>
                      <m:r>
                        <a:rPr lang="en-US" b="0" i="1" smtClean="0">
                          <a:latin typeface="Cambria Math" panose="02040503050406030204" pitchFamily="18" charset="0"/>
                        </a:rPr>
                        <m:t>=4+</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36</m:t>
                          </m:r>
                        </m:num>
                        <m:den>
                          <m:r>
                            <a:rPr lang="en-US" b="0" i="1" smtClean="0">
                              <a:latin typeface="Cambria Math" panose="02040503050406030204" pitchFamily="18" charset="0"/>
                            </a:rPr>
                            <m:t>25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108</m:t>
                          </m:r>
                        </m:num>
                        <m:den>
                          <m:r>
                            <a:rPr lang="en-US" b="0" i="1" smtClean="0">
                              <a:latin typeface="Cambria Math" panose="02040503050406030204" pitchFamily="18" charset="0"/>
                            </a:rPr>
                            <m:t>125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324</m:t>
                          </m:r>
                        </m:num>
                        <m:den>
                          <m:r>
                            <a:rPr lang="en-US" b="0" i="1" smtClean="0">
                              <a:latin typeface="Cambria Math" panose="02040503050406030204" pitchFamily="18" charset="0"/>
                            </a:rPr>
                            <m:t>625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5764</m:t>
                          </m:r>
                        </m:num>
                        <m:den>
                          <m:r>
                            <a:rPr lang="en-US" b="0" i="1" smtClean="0">
                              <a:latin typeface="Cambria Math" panose="02040503050406030204" pitchFamily="18" charset="0"/>
                            </a:rPr>
                            <m:t>625</m:t>
                          </m:r>
                        </m:den>
                      </m:f>
                      <m:r>
                        <a:rPr lang="en-US" b="0" i="1" smtClean="0">
                          <a:latin typeface="Cambria Math" panose="02040503050406030204" pitchFamily="18" charset="0"/>
                        </a:rPr>
                        <m:t>=9.2224</m:t>
                      </m:r>
                    </m:oMath>
                  </m:oMathPara>
                </a14:m>
                <a:endParaRPr lang="en-US" b="0" dirty="0"/>
              </a:p>
              <a:p>
                <a:r>
                  <a:rPr lang="en-US" dirty="0"/>
                  <a:t>Approaches 10</a:t>
                </a:r>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𝑆_1=1/5=0.2</a:t>
                </a:r>
                <a:endParaRPr lang="en-US" b="0" dirty="0"/>
              </a:p>
              <a:p>
                <a:r>
                  <a:rPr lang="en-US" b="0" i="0">
                    <a:latin typeface="Cambria Math" panose="02040503050406030204" pitchFamily="18" charset="0"/>
                  </a:rPr>
                  <a:t>𝑆_2=1/5+1/10=3/10=0.3</a:t>
                </a:r>
                <a:endParaRPr lang="en-US" b="0" dirty="0"/>
              </a:p>
              <a:p>
                <a:r>
                  <a:rPr lang="en-US" b="0" i="0">
                    <a:latin typeface="Cambria Math" panose="02040503050406030204" pitchFamily="18" charset="0"/>
                  </a:rPr>
                  <a:t>𝑆_3=1/5+1/10+1/20=7/20=0.35</a:t>
                </a:r>
                <a:endParaRPr lang="en-US" b="0" dirty="0"/>
              </a:p>
              <a:p>
                <a:r>
                  <a:rPr lang="en-US" b="0" i="0">
                    <a:latin typeface="Cambria Math" panose="02040503050406030204" pitchFamily="18" charset="0"/>
                  </a:rPr>
                  <a:t>𝑆_4=1/5+1/10+1/20+1/40=15/40=0.375</a:t>
                </a:r>
                <a:endParaRPr lang="en-US" b="0" dirty="0"/>
              </a:p>
              <a:p>
                <a:r>
                  <a:rPr lang="en-US" b="0" i="0">
                    <a:latin typeface="Cambria Math" panose="02040503050406030204" pitchFamily="18" charset="0"/>
                  </a:rPr>
                  <a:t>𝑆_5=1/5+1/10+1/20+1/40+1/80=31/80=0.3875</a:t>
                </a:r>
                <a:endParaRPr lang="en-US" b="0" dirty="0"/>
              </a:p>
              <a:p>
                <a:r>
                  <a:rPr lang="en-US" dirty="0"/>
                  <a:t>Approaching 4</a:t>
                </a:r>
              </a:p>
              <a:p>
                <a:r>
                  <a:rPr lang="en-US" dirty="0"/>
                  <a:t>#3</a:t>
                </a:r>
              </a:p>
              <a:p>
                <a:r>
                  <a:rPr lang="en-US" b="0" i="0">
                    <a:latin typeface="Cambria Math" panose="02040503050406030204" pitchFamily="18" charset="0"/>
                  </a:rPr>
                  <a:t>𝑆_1=4</a:t>
                </a:r>
                <a:endParaRPr lang="en-US" b="0" dirty="0"/>
              </a:p>
              <a:p>
                <a:r>
                  <a:rPr lang="en-US" b="0" i="0">
                    <a:latin typeface="Cambria Math" panose="02040503050406030204" pitchFamily="18" charset="0"/>
                  </a:rPr>
                  <a:t>𝑆_2=4+12/5=32/5=6.4</a:t>
                </a:r>
                <a:endParaRPr lang="en-US" b="0" dirty="0"/>
              </a:p>
              <a:p>
                <a:r>
                  <a:rPr lang="en-US" b="0" i="0">
                    <a:latin typeface="Cambria Math" panose="02040503050406030204" pitchFamily="18" charset="0"/>
                  </a:rPr>
                  <a:t>𝑆_3=4+12/5+36/25=196/25=7.84</a:t>
                </a:r>
                <a:endParaRPr lang="en-US" dirty="0"/>
              </a:p>
              <a:p>
                <a:r>
                  <a:rPr lang="en-US" b="0" i="0">
                    <a:latin typeface="Cambria Math" panose="02040503050406030204" pitchFamily="18" charset="0"/>
                  </a:rPr>
                  <a:t>𝑆_4=4+12/5+36/25+108/125=1088/125=8.704</a:t>
                </a:r>
                <a:endParaRPr lang="en-US" b="0" dirty="0"/>
              </a:p>
              <a:p>
                <a:r>
                  <a:rPr lang="en-US" b="0" i="0">
                    <a:latin typeface="Cambria Math" panose="02040503050406030204" pitchFamily="18" charset="0"/>
                  </a:rPr>
                  <a:t>𝑆_5=4+12/5+36/25+108/125+324/625=5764/625=9.2224</a:t>
                </a:r>
                <a:endParaRPr lang="en-US" b="0" dirty="0"/>
              </a:p>
              <a:p>
                <a:r>
                  <a:rPr lang="en-US" dirty="0"/>
                  <a:t>Approaches 10</a:t>
                </a:r>
              </a:p>
            </p:txBody>
          </p:sp>
        </mc:Fallback>
      </mc:AlternateContent>
      <p:sp>
        <p:nvSpPr>
          <p:cNvPr id="4" name="Slide Number Placeholder 3"/>
          <p:cNvSpPr>
            <a:spLocks noGrp="1"/>
          </p:cNvSpPr>
          <p:nvPr>
            <p:ph type="sldNum" sz="quarter" idx="5"/>
          </p:nvPr>
        </p:nvSpPr>
        <p:spPr/>
        <p:txBody>
          <a:bodyPr/>
          <a:lstStyle/>
          <a:p>
            <a:fld id="{7CEA4DCC-79CF-482B-B6FE-1521FBD85472}" type="slidenum">
              <a:rPr lang="en-US" smtClean="0"/>
              <a:t>42</a:t>
            </a:fld>
            <a:endParaRPr lang="en-US"/>
          </a:p>
        </p:txBody>
      </p:sp>
    </p:spTree>
    <p:extLst>
      <p:ext uri="{BB962C8B-B14F-4D97-AF65-F5344CB8AC3E}">
        <p14:creationId xmlns:p14="http://schemas.microsoft.com/office/powerpoint/2010/main" val="33772789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D7BC9-E4CF-496C-9FF9-4D76777C5BC1}" type="slidenum">
              <a:rPr lang="en-US" smtClean="0"/>
              <a:t>43</a:t>
            </a:fld>
            <a:endParaRPr lang="en-US"/>
          </a:p>
        </p:txBody>
      </p:sp>
    </p:spTree>
    <p:extLst>
      <p:ext uri="{BB962C8B-B14F-4D97-AF65-F5344CB8AC3E}">
        <p14:creationId xmlns:p14="http://schemas.microsoft.com/office/powerpoint/2010/main" val="38256980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a:latin typeface="Cambria Math" panose="02040503050406030204" pitchFamily="18" charset="0"/>
                            </a:rPr>
                            <m:t>1</m:t>
                          </m:r>
                        </m:sub>
                      </m:sSub>
                      <m:r>
                        <a:rPr lang="en-US" i="1" baseline="0" dirty="0">
                          <a:latin typeface="Cambria Math" panose="02040503050406030204" pitchFamily="18" charset="0"/>
                        </a:rPr>
                        <m:t>=2</m:t>
                      </m:r>
                      <m:sSup>
                        <m:sSupPr>
                          <m:ctrlPr>
                            <a:rPr lang="en-US" b="0" i="1" baseline="0" dirty="0" smtClean="0">
                              <a:latin typeface="Cambria Math" panose="02040503050406030204" pitchFamily="18" charset="0"/>
                            </a:rPr>
                          </m:ctrlPr>
                        </m:sSupPr>
                        <m:e>
                          <m:d>
                            <m:dPr>
                              <m:ctrlPr>
                                <a:rPr lang="en-US" i="1" baseline="0" dirty="0">
                                  <a:latin typeface="Cambria Math" panose="02040503050406030204" pitchFamily="18" charset="0"/>
                                </a:rPr>
                              </m:ctrlPr>
                            </m:dPr>
                            <m:e>
                              <m:r>
                                <a:rPr lang="en-US" i="1" baseline="0" dirty="0">
                                  <a:latin typeface="Cambria Math" panose="02040503050406030204" pitchFamily="18" charset="0"/>
                                </a:rPr>
                                <m:t>0.1</m:t>
                              </m:r>
                            </m:e>
                          </m:d>
                        </m:e>
                        <m:sup>
                          <m:r>
                            <a:rPr lang="en-US" i="1" baseline="0" dirty="0">
                              <a:latin typeface="Cambria Math" panose="02040503050406030204" pitchFamily="18" charset="0"/>
                            </a:rPr>
                            <m:t>1−1</m:t>
                          </m:r>
                        </m:sup>
                      </m:sSup>
                      <m:r>
                        <a:rPr lang="en-US" i="1" baseline="0" dirty="0">
                          <a:latin typeface="Cambria Math" panose="02040503050406030204" pitchFamily="18" charset="0"/>
                        </a:rPr>
                        <m:t>=2, </m:t>
                      </m:r>
                      <m:r>
                        <a:rPr lang="en-US" i="1" baseline="0" dirty="0">
                          <a:latin typeface="Cambria Math" panose="02040503050406030204" pitchFamily="18" charset="0"/>
                        </a:rPr>
                        <m:t>𝑟</m:t>
                      </m:r>
                      <m:r>
                        <a:rPr lang="en-US" i="1" baseline="0" dirty="0">
                          <a:latin typeface="Cambria Math" panose="02040503050406030204" pitchFamily="18" charset="0"/>
                        </a:rPr>
                        <m:t>=0.1</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𝑆</m:t>
                      </m:r>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2</m:t>
                          </m:r>
                        </m:num>
                        <m:den>
                          <m:r>
                            <a:rPr lang="en-US" i="1" baseline="0" dirty="0" smtClean="0">
                              <a:latin typeface="Cambria Math" panose="02040503050406030204" pitchFamily="18" charset="0"/>
                            </a:rPr>
                            <m:t>1−0.1</m:t>
                          </m:r>
                        </m:den>
                      </m:f>
                      <m:r>
                        <a:rPr lang="en-US" i="1" baseline="0" dirty="0">
                          <a:latin typeface="Cambria Math" panose="02040503050406030204" pitchFamily="18" charset="0"/>
                        </a:rPr>
                        <m:t>=</m:t>
                      </m:r>
                      <m:f>
                        <m:fPr>
                          <m:ctrlPr>
                            <a:rPr lang="en-US" i="1" baseline="0" dirty="0">
                              <a:latin typeface="Cambria Math" panose="02040503050406030204" pitchFamily="18" charset="0"/>
                            </a:rPr>
                          </m:ctrlPr>
                        </m:fPr>
                        <m:num>
                          <m:r>
                            <a:rPr lang="en-US" i="1" baseline="0" dirty="0">
                              <a:latin typeface="Cambria Math" panose="02040503050406030204" pitchFamily="18" charset="0"/>
                            </a:rPr>
                            <m:t>2</m:t>
                          </m:r>
                        </m:num>
                        <m:den>
                          <m:r>
                            <a:rPr lang="en-US" b="0" i="1" baseline="0" dirty="0" smtClean="0">
                              <a:latin typeface="Cambria Math" panose="02040503050406030204" pitchFamily="18" charset="0"/>
                            </a:rPr>
                            <m:t>0</m:t>
                          </m:r>
                          <m:r>
                            <a:rPr lang="en-US" i="1" baseline="0" dirty="0">
                              <a:latin typeface="Cambria Math" panose="02040503050406030204" pitchFamily="18" charset="0"/>
                            </a:rPr>
                            <m:t>.9</m:t>
                          </m:r>
                        </m:den>
                      </m:f>
                      <m:r>
                        <a:rPr lang="en-US" i="1" baseline="0" dirty="0">
                          <a:latin typeface="Cambria Math" panose="02040503050406030204" pitchFamily="18" charset="0"/>
                        </a:rPr>
                        <m:t>=</m:t>
                      </m:r>
                      <m:f>
                        <m:fPr>
                          <m:ctrlPr>
                            <a:rPr lang="en-US" i="1" baseline="0" dirty="0">
                              <a:latin typeface="Cambria Math" panose="02040503050406030204" pitchFamily="18" charset="0"/>
                            </a:rPr>
                          </m:ctrlPr>
                        </m:fPr>
                        <m:num>
                          <m:r>
                            <a:rPr lang="en-US" i="1" baseline="0" dirty="0">
                              <a:latin typeface="Cambria Math" panose="02040503050406030204" pitchFamily="18" charset="0"/>
                            </a:rPr>
                            <m:t>20</m:t>
                          </m:r>
                        </m:num>
                        <m:den>
                          <m:r>
                            <a:rPr lang="en-US" i="1" baseline="0" dirty="0">
                              <a:latin typeface="Cambria Math" panose="02040503050406030204" pitchFamily="18" charset="0"/>
                            </a:rPr>
                            <m:t>9</m:t>
                          </m:r>
                        </m:den>
                      </m:f>
                    </m:oMath>
                  </m:oMathPara>
                </a14:m>
                <a:endParaRPr lang="en-US" baseline="0" dirty="0"/>
              </a:p>
              <a:p>
                <a:r>
                  <a:rPr lang="en-US" baseline="0" dirty="0"/>
                  <a:t>#9</a:t>
                </a:r>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a:latin typeface="Cambria Math" panose="02040503050406030204" pitchFamily="18" charset="0"/>
                            </a:rPr>
                            <m:t>1</m:t>
                          </m:r>
                        </m:sub>
                      </m:sSub>
                      <m:r>
                        <a:rPr lang="en-US" i="1" baseline="0" dirty="0">
                          <a:latin typeface="Cambria Math" panose="02040503050406030204" pitchFamily="18" charset="0"/>
                        </a:rPr>
                        <m:t>=2, </m:t>
                      </m:r>
                      <m:r>
                        <a:rPr lang="en-US" i="1" baseline="0" dirty="0">
                          <a:latin typeface="Cambria Math" panose="02040503050406030204" pitchFamily="18" charset="0"/>
                        </a:rPr>
                        <m:t>𝑟</m:t>
                      </m:r>
                      <m:r>
                        <a:rPr lang="en-US" i="1" baseline="0" dirty="0">
                          <a:latin typeface="Cambria Math" panose="02040503050406030204" pitchFamily="18" charset="0"/>
                        </a:rPr>
                        <m:t>=</m:t>
                      </m:r>
                      <m:f>
                        <m:fPr>
                          <m:ctrlPr>
                            <a:rPr lang="en-US" i="1" baseline="0" dirty="0">
                              <a:latin typeface="Cambria Math" panose="02040503050406030204" pitchFamily="18" charset="0"/>
                            </a:rPr>
                          </m:ctrlPr>
                        </m:fPr>
                        <m:num>
                          <m:r>
                            <a:rPr lang="en-US" b="0" i="1" baseline="0" dirty="0" smtClean="0">
                              <a:latin typeface="Cambria Math" panose="02040503050406030204" pitchFamily="18" charset="0"/>
                            </a:rPr>
                            <m:t>3</m:t>
                          </m:r>
                        </m:num>
                        <m:den>
                          <m:r>
                            <a:rPr lang="en-US" b="0" i="1" baseline="0" dirty="0" smtClean="0">
                              <a:latin typeface="Cambria Math" panose="02040503050406030204" pitchFamily="18" charset="0"/>
                            </a:rPr>
                            <m:t>4</m:t>
                          </m:r>
                        </m:den>
                      </m:f>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𝑆</m:t>
                      </m:r>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2</m:t>
                          </m:r>
                        </m:num>
                        <m:den>
                          <m:r>
                            <a:rPr lang="en-US" i="1" baseline="0" dirty="0" smtClean="0">
                              <a:latin typeface="Cambria Math" panose="02040503050406030204" pitchFamily="18" charset="0"/>
                            </a:rPr>
                            <m:t>1−</m:t>
                          </m:r>
                          <m:f>
                            <m:fPr>
                              <m:ctrlPr>
                                <a:rPr lang="en-US" i="1" baseline="0" dirty="0" smtClean="0">
                                  <a:latin typeface="Cambria Math" panose="02040503050406030204" pitchFamily="18" charset="0"/>
                                </a:rPr>
                              </m:ctrlPr>
                            </m:fPr>
                            <m:num>
                              <m:r>
                                <a:rPr lang="en-US" b="0" i="1" baseline="0" dirty="0" smtClean="0">
                                  <a:latin typeface="Cambria Math" panose="02040503050406030204" pitchFamily="18" charset="0"/>
                                </a:rPr>
                                <m:t>3</m:t>
                              </m:r>
                            </m:num>
                            <m:den>
                              <m:r>
                                <a:rPr lang="en-US" b="0" i="1" baseline="0" dirty="0" smtClean="0">
                                  <a:latin typeface="Cambria Math" panose="02040503050406030204" pitchFamily="18" charset="0"/>
                                </a:rPr>
                                <m:t>4</m:t>
                              </m:r>
                            </m:den>
                          </m:f>
                        </m:den>
                      </m:f>
                      <m:r>
                        <a:rPr lang="en-US" b="0"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2</m:t>
                          </m:r>
                        </m:num>
                        <m:den>
                          <m:f>
                            <m:fPr>
                              <m:ctrlPr>
                                <a:rPr lang="en-US" i="1" baseline="0" dirty="0" smtClean="0">
                                  <a:latin typeface="Cambria Math" panose="02040503050406030204" pitchFamily="18" charset="0"/>
                                </a:rPr>
                              </m:ctrlPr>
                            </m:fPr>
                            <m:num>
                              <m:r>
                                <a:rPr lang="en-US" b="0" i="1" baseline="0" dirty="0" smtClean="0">
                                  <a:latin typeface="Cambria Math" panose="02040503050406030204" pitchFamily="18" charset="0"/>
                                </a:rPr>
                                <m:t>1</m:t>
                              </m:r>
                            </m:num>
                            <m:den>
                              <m:r>
                                <a:rPr lang="en-US" b="0" i="1" baseline="0" dirty="0" smtClean="0">
                                  <a:latin typeface="Cambria Math" panose="02040503050406030204" pitchFamily="18" charset="0"/>
                                </a:rPr>
                                <m:t>4</m:t>
                              </m:r>
                            </m:den>
                          </m:f>
                        </m:den>
                      </m:f>
                      <m:r>
                        <a:rPr lang="en-US" i="1" baseline="0" dirty="0" smtClean="0">
                          <a:latin typeface="Cambria Math" panose="02040503050406030204" pitchFamily="18" charset="0"/>
                        </a:rPr>
                        <m:t>=</m:t>
                      </m:r>
                      <m:r>
                        <a:rPr lang="en-US" b="0" i="1" baseline="0" dirty="0" smtClean="0">
                          <a:latin typeface="Cambria Math" panose="02040503050406030204" pitchFamily="18" charset="0"/>
                        </a:rPr>
                        <m:t>8</m:t>
                      </m:r>
                    </m:oMath>
                  </m:oMathPara>
                </a14:m>
                <a:endParaRPr lang="en-US" baseline="0" dirty="0"/>
              </a:p>
            </p:txBody>
          </p:sp>
        </mc:Choice>
        <mc:Fallback xmlns="">
          <p:sp>
            <p:nvSpPr>
              <p:cNvPr id="3" name="Notes Placeholder 2"/>
              <p:cNvSpPr>
                <a:spLocks noGrp="1"/>
              </p:cNvSpPr>
              <p:nvPr>
                <p:ph type="body" idx="1"/>
              </p:nvPr>
            </p:nvSpPr>
            <p:spPr/>
            <p:txBody>
              <a:bodyPr>
                <a:normAutofit/>
              </a:bodyPr>
              <a:lstStyle/>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1=2(0.1)</a:t>
                </a:r>
                <a:r>
                  <a:rPr lang="en-US" b="0" i="0" baseline="0" dirty="0">
                    <a:latin typeface="Cambria Math" panose="02040503050406030204" pitchFamily="18" charset="0"/>
                  </a:rPr>
                  <a:t>^(</a:t>
                </a:r>
                <a:r>
                  <a:rPr lang="en-US" i="0" baseline="0" dirty="0">
                    <a:latin typeface="Cambria Math" panose="02040503050406030204" pitchFamily="18" charset="0"/>
                  </a:rPr>
                  <a:t>1−1</a:t>
                </a:r>
                <a:r>
                  <a:rPr lang="en-US" b="0" i="0" baseline="0" dirty="0">
                    <a:latin typeface="Cambria Math" panose="02040503050406030204" pitchFamily="18" charset="0"/>
                  </a:rPr>
                  <a:t>)</a:t>
                </a:r>
                <a:r>
                  <a:rPr lang="en-US" i="0" baseline="0" dirty="0">
                    <a:latin typeface="Cambria Math" panose="02040503050406030204" pitchFamily="18" charset="0"/>
                  </a:rPr>
                  <a:t>=2, 𝑟=0.1</a:t>
                </a:r>
                <a:endParaRPr lang="en-US" baseline="0" dirty="0"/>
              </a:p>
              <a:p>
                <a:r>
                  <a:rPr lang="en-US" i="0" baseline="0" dirty="0">
                    <a:latin typeface="Cambria Math" panose="02040503050406030204" pitchFamily="18" charset="0"/>
                  </a:rPr>
                  <a:t>𝑆=2/(1−0.1)=2/</a:t>
                </a:r>
                <a:r>
                  <a:rPr lang="en-US" b="0" i="0" baseline="0" dirty="0">
                    <a:latin typeface="Cambria Math" panose="02040503050406030204" pitchFamily="18" charset="0"/>
                  </a:rPr>
                  <a:t>0</a:t>
                </a:r>
                <a:r>
                  <a:rPr lang="en-US" i="0" baseline="0" dirty="0">
                    <a:latin typeface="Cambria Math" panose="02040503050406030204" pitchFamily="18" charset="0"/>
                  </a:rPr>
                  <a:t>.9=20/9</a:t>
                </a:r>
                <a:endParaRPr lang="en-US" baseline="0" dirty="0"/>
              </a:p>
              <a:p>
                <a:endParaRPr lang="en-US" baseline="0" dirty="0"/>
              </a:p>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1=12, 𝑟=1/3</a:t>
                </a:r>
                <a:endParaRPr lang="en-US" baseline="0" dirty="0"/>
              </a:p>
              <a:p>
                <a:r>
                  <a:rPr lang="en-US" i="0" baseline="0" dirty="0">
                    <a:latin typeface="Cambria Math" panose="02040503050406030204" pitchFamily="18" charset="0"/>
                  </a:rPr>
                  <a:t>𝑆=12/(1−1/3)</a:t>
                </a:r>
                <a:r>
                  <a:rPr lang="en-US" b="0" i="0" baseline="0" dirty="0">
                    <a:latin typeface="Cambria Math" panose="02040503050406030204" pitchFamily="18" charset="0"/>
                  </a:rPr>
                  <a:t>=</a:t>
                </a:r>
                <a:r>
                  <a:rPr lang="en-US" i="0" baseline="0" dirty="0">
                    <a:latin typeface="Cambria Math" panose="02040503050406030204" pitchFamily="18" charset="0"/>
                  </a:rPr>
                  <a:t>12/(2/3)=36/2=18</a:t>
                </a:r>
                <a:endParaRPr lang="en-US" baseline="0" dirty="0"/>
              </a:p>
            </p:txBody>
          </p:sp>
        </mc:Fallback>
      </mc:AlternateContent>
      <p:sp>
        <p:nvSpPr>
          <p:cNvPr id="4" name="Slide Number Placeholder 3"/>
          <p:cNvSpPr>
            <a:spLocks noGrp="1"/>
          </p:cNvSpPr>
          <p:nvPr>
            <p:ph type="sldNum" sz="quarter" idx="10"/>
          </p:nvPr>
        </p:nvSpPr>
        <p:spPr/>
        <p:txBody>
          <a:bodyPr/>
          <a:lstStyle/>
          <a:p>
            <a:fld id="{E4000B33-EE8D-4D16-BE17-5EB444ABC47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=100, </m:t>
                      </m:r>
                      <m:r>
                        <a:rPr lang="en-US" b="0" i="1" smtClean="0">
                          <a:latin typeface="Cambria Math" panose="02040503050406030204" pitchFamily="18" charset="0"/>
                        </a:rPr>
                        <m:t>𝑟</m:t>
                      </m:r>
                      <m:r>
                        <a:rPr lang="en-US" b="0" i="1" smtClean="0">
                          <a:latin typeface="Cambria Math" panose="02040503050406030204" pitchFamily="18" charset="0"/>
                        </a:rPr>
                        <m:t>=0.96</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num>
                        <m:den>
                          <m:r>
                            <a:rPr lang="en-US" b="0" i="1" smtClean="0">
                              <a:latin typeface="Cambria Math" panose="02040503050406030204" pitchFamily="18" charset="0"/>
                            </a:rPr>
                            <m:t>1−</m:t>
                          </m:r>
                          <m:r>
                            <a:rPr lang="en-US" b="0" i="1" smtClean="0">
                              <a:latin typeface="Cambria Math" panose="02040503050406030204" pitchFamily="18" charset="0"/>
                            </a:rPr>
                            <m:t>𝑟</m:t>
                          </m:r>
                        </m:den>
                      </m:f>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100</m:t>
                          </m:r>
                        </m:num>
                        <m:den>
                          <m:r>
                            <a:rPr lang="en-US" b="0" i="1" smtClean="0">
                              <a:latin typeface="Cambria Math" panose="02040503050406030204" pitchFamily="18" charset="0"/>
                            </a:rPr>
                            <m:t>1−0.96</m:t>
                          </m:r>
                        </m:den>
                      </m:f>
                      <m:r>
                        <a:rPr lang="en-US" b="0" i="1" smtClean="0">
                          <a:latin typeface="Cambria Math" panose="02040503050406030204" pitchFamily="18" charset="0"/>
                        </a:rPr>
                        <m:t>=2500 </m:t>
                      </m:r>
                      <m:r>
                        <a:rPr lang="en-US" b="0" i="1" smtClean="0">
                          <a:latin typeface="Cambria Math" panose="02040503050406030204" pitchFamily="18" charset="0"/>
                        </a:rPr>
                        <m:t>𝑐𝑚</m:t>
                      </m:r>
                      <m:r>
                        <a:rPr lang="en-US" b="0" i="1" smtClean="0">
                          <a:latin typeface="Cambria Math" panose="02040503050406030204" pitchFamily="18" charset="0"/>
                        </a:rPr>
                        <m:t>=25 </m:t>
                      </m:r>
                      <m:r>
                        <a:rPr lang="en-US" b="0" i="1" smtClean="0">
                          <a:latin typeface="Cambria Math" panose="02040503050406030204" pitchFamily="18" charset="0"/>
                        </a:rPr>
                        <m:t>𝑚</m:t>
                      </m:r>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n-US" b="0" i="0">
                    <a:latin typeface="Cambria Math" panose="02040503050406030204" pitchFamily="18" charset="0"/>
                  </a:rPr>
                  <a:t>𝑎_1=100, 𝑟=0.96</a:t>
                </a:r>
                <a:endParaRPr lang="en-US" b="0" dirty="0"/>
              </a:p>
              <a:p>
                <a:r>
                  <a:rPr lang="en-US" b="0" i="0">
                    <a:latin typeface="Cambria Math" panose="02040503050406030204" pitchFamily="18" charset="0"/>
                  </a:rPr>
                  <a:t>𝑆_∞=𝑎_1/(1−𝑟)</a:t>
                </a:r>
                <a:endParaRPr lang="en-US" b="0" dirty="0"/>
              </a:p>
              <a:p>
                <a:r>
                  <a:rPr lang="en-US" b="0" i="0">
                    <a:latin typeface="Cambria Math" panose="02040503050406030204" pitchFamily="18" charset="0"/>
                  </a:rPr>
                  <a:t>𝑆_∞=100/(1−0.96)=2500 𝑐𝑚=25 𝑚</a:t>
                </a:r>
                <a:endParaRPr lang="en-US" dirty="0"/>
              </a:p>
            </p:txBody>
          </p:sp>
        </mc:Fallback>
      </mc:AlternateContent>
      <p:sp>
        <p:nvSpPr>
          <p:cNvPr id="4" name="Slide Number Placeholder 3"/>
          <p:cNvSpPr>
            <a:spLocks noGrp="1"/>
          </p:cNvSpPr>
          <p:nvPr>
            <p:ph type="sldNum" sz="quarter" idx="10"/>
          </p:nvPr>
        </p:nvSpPr>
        <p:spPr/>
        <p:txBody>
          <a:bodyPr/>
          <a:lstStyle/>
          <a:p>
            <a:fld id="{E4000B33-EE8D-4D16-BE17-5EB444ABC47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dirty="0"/>
                  <a:t>Write the</a:t>
                </a:r>
                <a:r>
                  <a:rPr lang="en-US" baseline="0" dirty="0"/>
                  <a:t> repeating unit as a sum of fractions</a:t>
                </a:r>
              </a:p>
              <a:p>
                <a:pPr/>
                <a14:m>
                  <m:oMathPara xmlns:m="http://schemas.openxmlformats.org/officeDocument/2006/math">
                    <m:oMathParaPr>
                      <m:jc m:val="centerGroup"/>
                    </m:oMathParaPr>
                    <m:oMath xmlns:m="http://schemas.openxmlformats.org/officeDocument/2006/math">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27</m:t>
                          </m:r>
                        </m:num>
                        <m:den>
                          <m:r>
                            <a:rPr lang="en-US" i="1" baseline="0" dirty="0" smtClean="0">
                              <a:latin typeface="Cambria Math" panose="02040503050406030204" pitchFamily="18" charset="0"/>
                            </a:rPr>
                            <m:t>100</m:t>
                          </m:r>
                        </m:den>
                      </m:f>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27</m:t>
                          </m:r>
                        </m:num>
                        <m:den>
                          <m:r>
                            <a:rPr lang="en-US" i="1" baseline="0" dirty="0" smtClean="0">
                              <a:latin typeface="Cambria Math" panose="02040503050406030204" pitchFamily="18" charset="0"/>
                            </a:rPr>
                            <m:t>10000</m:t>
                          </m:r>
                        </m:den>
                      </m:f>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27</m:t>
                          </m:r>
                        </m:num>
                        <m:den>
                          <m:r>
                            <a:rPr lang="en-US" i="1" baseline="0" dirty="0" smtClean="0">
                              <a:latin typeface="Cambria Math" panose="02040503050406030204" pitchFamily="18" charset="0"/>
                            </a:rPr>
                            <m:t>1000000</m:t>
                          </m:r>
                        </m:den>
                      </m:f>
                      <m:r>
                        <a:rPr lang="en-US" i="1" baseline="0" dirty="0" smtClean="0">
                          <a:latin typeface="Cambria Math" panose="02040503050406030204" pitchFamily="18" charset="0"/>
                        </a:rPr>
                        <m:t>+ …</m:t>
                      </m:r>
                    </m:oMath>
                  </m:oMathPara>
                </a14:m>
                <a:endParaRPr lang="en-US" baseline="0" dirty="0"/>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a:latin typeface="Cambria Math" panose="02040503050406030204" pitchFamily="18" charset="0"/>
                            </a:rPr>
                            <m:t>1</m:t>
                          </m:r>
                        </m:sub>
                      </m:sSub>
                      <m:r>
                        <a:rPr lang="en-US" i="1" baseline="0" dirty="0">
                          <a:latin typeface="Cambria Math" panose="02040503050406030204" pitchFamily="18" charset="0"/>
                        </a:rPr>
                        <m:t>=</m:t>
                      </m:r>
                      <m:f>
                        <m:fPr>
                          <m:ctrlPr>
                            <a:rPr lang="en-US" i="1" baseline="0" dirty="0">
                              <a:latin typeface="Cambria Math" panose="02040503050406030204" pitchFamily="18" charset="0"/>
                            </a:rPr>
                          </m:ctrlPr>
                        </m:fPr>
                        <m:num>
                          <m:r>
                            <a:rPr lang="en-US" i="1" baseline="0" dirty="0">
                              <a:latin typeface="Cambria Math" panose="02040503050406030204" pitchFamily="18" charset="0"/>
                            </a:rPr>
                            <m:t>27</m:t>
                          </m:r>
                        </m:num>
                        <m:den>
                          <m:r>
                            <a:rPr lang="en-US" i="1" baseline="0" dirty="0">
                              <a:latin typeface="Cambria Math" panose="02040503050406030204" pitchFamily="18" charset="0"/>
                            </a:rPr>
                            <m:t>100</m:t>
                          </m:r>
                        </m:den>
                      </m:f>
                      <m:r>
                        <a:rPr lang="en-US" i="1" baseline="0" dirty="0">
                          <a:latin typeface="Cambria Math" panose="02040503050406030204" pitchFamily="18" charset="0"/>
                        </a:rPr>
                        <m:t>, </m:t>
                      </m:r>
                      <m:r>
                        <a:rPr lang="en-US" i="1" baseline="0" dirty="0">
                          <a:latin typeface="Cambria Math" panose="02040503050406030204" pitchFamily="18" charset="0"/>
                        </a:rPr>
                        <m:t>𝑟</m:t>
                      </m:r>
                      <m:r>
                        <a:rPr lang="en-US" i="1" baseline="0" dirty="0">
                          <a:latin typeface="Cambria Math" panose="02040503050406030204" pitchFamily="18" charset="0"/>
                        </a:rPr>
                        <m:t>=</m:t>
                      </m:r>
                      <m:f>
                        <m:fPr>
                          <m:ctrlPr>
                            <a:rPr lang="en-US" i="1" baseline="0" dirty="0">
                              <a:latin typeface="Cambria Math" panose="02040503050406030204" pitchFamily="18" charset="0"/>
                            </a:rPr>
                          </m:ctrlPr>
                        </m:fPr>
                        <m:num>
                          <m:r>
                            <a:rPr lang="en-US" i="1" baseline="0" dirty="0">
                              <a:latin typeface="Cambria Math" panose="02040503050406030204" pitchFamily="18" charset="0"/>
                            </a:rPr>
                            <m:t>1</m:t>
                          </m:r>
                        </m:num>
                        <m:den>
                          <m:r>
                            <a:rPr lang="en-US" i="1" baseline="0" dirty="0">
                              <a:latin typeface="Cambria Math" panose="02040503050406030204" pitchFamily="18" charset="0"/>
                            </a:rPr>
                            <m:t>100</m:t>
                          </m:r>
                        </m:den>
                      </m:f>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𝑆</m:t>
                      </m:r>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27</m:t>
                              </m:r>
                            </m:num>
                            <m:den>
                              <m:r>
                                <a:rPr lang="en-US" i="1" baseline="0" dirty="0" smtClean="0">
                                  <a:latin typeface="Cambria Math" panose="02040503050406030204" pitchFamily="18" charset="0"/>
                                </a:rPr>
                                <m:t>100</m:t>
                              </m:r>
                            </m:den>
                          </m:f>
                        </m:num>
                        <m:den>
                          <m:r>
                            <a:rPr lang="en-US" i="1" baseline="0" dirty="0" smtClean="0">
                              <a:latin typeface="Cambria Math" panose="02040503050406030204" pitchFamily="18" charset="0"/>
                            </a:rPr>
                            <m:t>1−</m:t>
                          </m:r>
                          <m:d>
                            <m:dPr>
                              <m:ctrlPr>
                                <a:rPr lang="en-US" i="1" baseline="0" dirty="0" smtClean="0">
                                  <a:latin typeface="Cambria Math" panose="02040503050406030204" pitchFamily="18" charset="0"/>
                                </a:rPr>
                              </m:ctrlPr>
                            </m:dPr>
                            <m:e>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1</m:t>
                                  </m:r>
                                </m:num>
                                <m:den>
                                  <m:r>
                                    <a:rPr lang="en-US" i="1" baseline="0" dirty="0" smtClean="0">
                                      <a:latin typeface="Cambria Math" panose="02040503050406030204" pitchFamily="18" charset="0"/>
                                    </a:rPr>
                                    <m:t>100</m:t>
                                  </m:r>
                                </m:den>
                              </m:f>
                            </m:e>
                          </m:d>
                        </m:den>
                      </m:f>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27</m:t>
                              </m:r>
                            </m:num>
                            <m:den>
                              <m:r>
                                <a:rPr lang="en-US" i="1" baseline="0" dirty="0" smtClean="0">
                                  <a:latin typeface="Cambria Math" panose="02040503050406030204" pitchFamily="18" charset="0"/>
                                </a:rPr>
                                <m:t>100</m:t>
                              </m:r>
                            </m:den>
                          </m:f>
                        </m:num>
                        <m:den>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99</m:t>
                              </m:r>
                            </m:num>
                            <m:den>
                              <m:r>
                                <a:rPr lang="en-US" i="1" baseline="0" dirty="0" smtClean="0">
                                  <a:latin typeface="Cambria Math" panose="02040503050406030204" pitchFamily="18" charset="0"/>
                                </a:rPr>
                                <m:t>100</m:t>
                              </m:r>
                            </m:den>
                          </m:f>
                        </m:den>
                      </m:f>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27</m:t>
                          </m:r>
                        </m:num>
                        <m:den>
                          <m:r>
                            <a:rPr lang="en-US" i="1" baseline="0" dirty="0" smtClean="0">
                              <a:latin typeface="Cambria Math" panose="02040503050406030204" pitchFamily="18" charset="0"/>
                            </a:rPr>
                            <m:t>99</m:t>
                          </m:r>
                        </m:den>
                      </m:f>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3</m:t>
                          </m:r>
                        </m:num>
                        <m:den>
                          <m:r>
                            <a:rPr lang="en-US" i="1" baseline="0" dirty="0" smtClean="0">
                              <a:latin typeface="Cambria Math" panose="02040503050406030204" pitchFamily="18" charset="0"/>
                            </a:rPr>
                            <m:t>11</m:t>
                          </m:r>
                        </m:den>
                      </m:f>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n-US" dirty="0"/>
                  <a:t>Write the</a:t>
                </a:r>
                <a:r>
                  <a:rPr lang="en-US" baseline="0" dirty="0"/>
                  <a:t> repeating unit as a sum of fractions</a:t>
                </a:r>
              </a:p>
              <a:p>
                <a:r>
                  <a:rPr lang="en-US" i="0" baseline="0" dirty="0">
                    <a:latin typeface="Cambria Math" panose="02040503050406030204" pitchFamily="18" charset="0"/>
                  </a:rPr>
                  <a:t>27/100+27/10000+27/1000000+ …</a:t>
                </a:r>
                <a:endParaRPr lang="en-US" baseline="0" dirty="0"/>
              </a:p>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1=27/100, 𝑟=1/100</a:t>
                </a:r>
                <a:endParaRPr lang="en-US" baseline="0" dirty="0"/>
              </a:p>
              <a:p>
                <a:r>
                  <a:rPr lang="en-US" i="0" baseline="0" dirty="0">
                    <a:latin typeface="Cambria Math" panose="02040503050406030204" pitchFamily="18" charset="0"/>
                  </a:rPr>
                  <a:t>𝑆=(27/100)/(1−(1/100) )=(27/100)/(99/100)=27/99=3/11</a:t>
                </a:r>
                <a:endParaRPr lang="en-US" dirty="0"/>
              </a:p>
            </p:txBody>
          </p:sp>
        </mc:Fallback>
      </mc:AlternateContent>
      <p:sp>
        <p:nvSpPr>
          <p:cNvPr id="4" name="Slide Number Placeholder 3"/>
          <p:cNvSpPr>
            <a:spLocks noGrp="1"/>
          </p:cNvSpPr>
          <p:nvPr>
            <p:ph type="sldNum" sz="quarter" idx="10"/>
          </p:nvPr>
        </p:nvSpPr>
        <p:spPr/>
        <p:txBody>
          <a:bodyPr/>
          <a:lstStyle/>
          <a:p>
            <a:fld id="{E4000B33-EE8D-4D16-BE17-5EB444ABC479}"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dirty="0"/>
                  <a:t>#21</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32+</m:t>
                      </m:r>
                      <m:f>
                        <m:fPr>
                          <m:ctrlPr>
                            <a:rPr lang="en-US" b="0" i="1" smtClean="0">
                              <a:latin typeface="Cambria Math" panose="02040503050406030204" pitchFamily="18" charset="0"/>
                            </a:rPr>
                          </m:ctrlPr>
                        </m:fPr>
                        <m:num>
                          <m:r>
                            <a:rPr lang="en-US" b="0" i="1" smtClean="0">
                              <a:latin typeface="Cambria Math" panose="02040503050406030204" pitchFamily="18" charset="0"/>
                            </a:rPr>
                            <m:t>32</m:t>
                          </m:r>
                        </m:num>
                        <m:den>
                          <m:r>
                            <a:rPr lang="en-US" b="0" i="1" smtClean="0">
                              <a:latin typeface="Cambria Math" panose="02040503050406030204" pitchFamily="18" charset="0"/>
                            </a:rPr>
                            <m:t>100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32</m:t>
                          </m:r>
                        </m:num>
                        <m:den>
                          <m:r>
                            <a:rPr lang="en-US" b="0" i="1" smtClean="0">
                              <a:latin typeface="Cambria Math" panose="02040503050406030204" pitchFamily="18" charset="0"/>
                            </a:rPr>
                            <m:t>10000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32</m:t>
                          </m:r>
                        </m:num>
                        <m:den>
                          <m:r>
                            <a:rPr lang="en-US" b="0" i="1" smtClean="0">
                              <a:latin typeface="Cambria Math" panose="02040503050406030204" pitchFamily="18" charset="0"/>
                            </a:rPr>
                            <m:t>1000000</m:t>
                          </m:r>
                        </m:den>
                      </m:f>
                      <m:r>
                        <a:rPr lang="en-US" b="0" i="1" smtClean="0">
                          <a:latin typeface="Cambria Math" panose="02040503050406030204" pitchFamily="18" charset="0"/>
                        </a:rPr>
                        <m:t>+…</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=32, </m:t>
                      </m:r>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100</m:t>
                          </m:r>
                        </m:den>
                      </m:f>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num>
                        <m:den>
                          <m:r>
                            <a:rPr lang="en-US" b="0" i="1" smtClean="0">
                              <a:latin typeface="Cambria Math" panose="02040503050406030204" pitchFamily="18" charset="0"/>
                            </a:rPr>
                            <m:t>1−</m:t>
                          </m:r>
                          <m:r>
                            <a:rPr lang="en-US" b="0" i="1" smtClean="0">
                              <a:latin typeface="Cambria Math" panose="02040503050406030204" pitchFamily="18" charset="0"/>
                            </a:rPr>
                            <m:t>𝑟</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32</m:t>
                          </m:r>
                        </m:num>
                        <m:den>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100</m:t>
                              </m:r>
                            </m:den>
                          </m:f>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32</m:t>
                          </m:r>
                        </m:num>
                        <m:den>
                          <m:r>
                            <a:rPr lang="en-US" b="0" i="1" smtClean="0">
                              <a:latin typeface="Cambria Math" panose="02040503050406030204" pitchFamily="18" charset="0"/>
                            </a:rPr>
                            <m:t>99/100</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3200</m:t>
                          </m:r>
                        </m:num>
                        <m:den>
                          <m:r>
                            <a:rPr lang="en-US" b="0" i="1" smtClean="0">
                              <a:latin typeface="Cambria Math" panose="02040503050406030204" pitchFamily="18" charset="0"/>
                            </a:rPr>
                            <m:t>99</m:t>
                          </m:r>
                        </m:den>
                      </m:f>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n-US" i="0" dirty="0">
                    <a:latin typeface="Cambria Math" panose="02040503050406030204" pitchFamily="18" charset="0"/>
                  </a:rPr>
                  <a:t>41/100+6/1000+6/10000+6/100000</a:t>
                </a:r>
                <a:r>
                  <a:rPr lang="en-US" i="0" baseline="0" dirty="0">
                    <a:latin typeface="Cambria Math" panose="02040503050406030204" pitchFamily="18" charset="0"/>
                  </a:rPr>
                  <a:t>+ …</a:t>
                </a:r>
                <a:endParaRPr lang="en-US" baseline="0" dirty="0"/>
              </a:p>
              <a:p>
                <a:r>
                  <a:rPr lang="en-US" baseline="0" dirty="0"/>
                  <a:t>Ignore the </a:t>
                </a:r>
                <a:r>
                  <a:rPr lang="en-US" i="0" baseline="0" dirty="0">
                    <a:latin typeface="Cambria Math" panose="02040503050406030204" pitchFamily="18" charset="0"/>
                  </a:rPr>
                  <a:t>41/100</a:t>
                </a:r>
                <a:r>
                  <a:rPr lang="en-US" baseline="0" dirty="0"/>
                  <a:t> for now.</a:t>
                </a:r>
              </a:p>
              <a:p>
                <a:endParaRPr lang="en-US" baseline="0" dirty="0"/>
              </a:p>
              <a:p>
                <a:r>
                  <a:rPr lang="en-US" i="0" baseline="0" dirty="0">
                    <a:latin typeface="Cambria Math" panose="02040503050406030204" pitchFamily="18" charset="0"/>
                  </a:rPr>
                  <a:t>𝑎_1=6/1000, 𝑟 =1/10</a:t>
                </a:r>
                <a:endParaRPr lang="en-US" baseline="0" dirty="0"/>
              </a:p>
              <a:p>
                <a:r>
                  <a:rPr lang="en-US" i="0" baseline="0" dirty="0">
                    <a:latin typeface="Cambria Math" panose="02040503050406030204" pitchFamily="18" charset="0"/>
                  </a:rPr>
                  <a:t>𝑆 =(6/1000)/(1−1/10)=(6/1000)/(9/10)=60/9000=1/150</a:t>
                </a:r>
                <a:endParaRPr lang="en-US" baseline="0" dirty="0"/>
              </a:p>
              <a:p>
                <a:endParaRPr lang="en-US" baseline="0" dirty="0"/>
              </a:p>
              <a:p>
                <a:r>
                  <a:rPr lang="en-US" baseline="0" dirty="0"/>
                  <a:t>Now add the </a:t>
                </a:r>
                <a:r>
                  <a:rPr lang="en-US" i="0" baseline="0" dirty="0">
                    <a:latin typeface="Cambria Math" panose="02040503050406030204" pitchFamily="18" charset="0"/>
                  </a:rPr>
                  <a:t>41/100</a:t>
                </a:r>
                <a:endParaRPr lang="en-US" baseline="0" dirty="0"/>
              </a:p>
              <a:p>
                <a:r>
                  <a:rPr lang="en-US" i="0" baseline="0" dirty="0">
                    <a:latin typeface="Cambria Math" panose="02040503050406030204" pitchFamily="18" charset="0"/>
                  </a:rPr>
                  <a:t>41/100+1/150</a:t>
                </a:r>
                <a:r>
                  <a:rPr lang="en-US" i="0" baseline="0" dirty="0">
                    <a:latin typeface="Cambria Math" panose="02040503050406030204" pitchFamily="18" charset="0"/>
                    <a:sym typeface="Wingdings" pitchFamily="2" charset="2"/>
                  </a:rPr>
                  <a:t>(41</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3)/300+(1</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2)/300123/300+2/300125/3005/12</a:t>
                </a:r>
                <a:endParaRPr lang="en-US" dirty="0"/>
              </a:p>
            </p:txBody>
          </p:sp>
        </mc:Fallback>
      </mc:AlternateContent>
      <p:sp>
        <p:nvSpPr>
          <p:cNvPr id="4" name="Slide Number Placeholder 3"/>
          <p:cNvSpPr>
            <a:spLocks noGrp="1"/>
          </p:cNvSpPr>
          <p:nvPr>
            <p:ph type="sldNum" sz="quarter" idx="10"/>
          </p:nvPr>
        </p:nvSpPr>
        <p:spPr/>
        <p:txBody>
          <a:bodyPr/>
          <a:lstStyle/>
          <a:p>
            <a:fld id="{E4000B33-EE8D-4D16-BE17-5EB444ABC479}"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A4DCC-79CF-482B-B6FE-1521FBD85472}" type="slidenum">
              <a:rPr lang="en-US" smtClean="0"/>
              <a:t>48</a:t>
            </a:fld>
            <a:endParaRPr lang="en-US"/>
          </a:p>
        </p:txBody>
      </p:sp>
    </p:spTree>
    <p:extLst>
      <p:ext uri="{BB962C8B-B14F-4D97-AF65-F5344CB8AC3E}">
        <p14:creationId xmlns:p14="http://schemas.microsoft.com/office/powerpoint/2010/main" val="19900360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p:txBody>
          <a:bodyPr>
            <a:normAutofit/>
          </a:bodyPr>
          <a:lstStyle/>
          <a:p>
            <a:r>
              <a:rPr lang="en-US" dirty="0"/>
              <a:t>Both</a:t>
            </a:r>
            <a:r>
              <a:rPr lang="en-US" baseline="0" dirty="0"/>
              <a:t> these rules give the same sequence</a:t>
            </a:r>
            <a:endParaRPr lang="en-US" dirty="0"/>
          </a:p>
        </p:txBody>
      </p:sp>
      <p:sp>
        <p:nvSpPr>
          <p:cNvPr id="4" name="Slide Number Placeholder 3"/>
          <p:cNvSpPr>
            <a:spLocks noGrp="1"/>
          </p:cNvSpPr>
          <p:nvPr>
            <p:ph type="sldNum" sz="quarter" idx="10"/>
          </p:nvPr>
        </p:nvSpPr>
        <p:spPr/>
        <p:txBody>
          <a:bodyPr/>
          <a:lstStyle/>
          <a:p>
            <a:fld id="{E4000B33-EE8D-4D16-BE17-5EB444ABC479}"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p:txBody>
          <a:bodyPr/>
          <a:lstStyle/>
          <a:p>
            <a:r>
              <a:rPr lang="en-US" dirty="0"/>
              <a:t>n is like x, a</a:t>
            </a:r>
            <a:r>
              <a:rPr lang="en-US" baseline="-25000" dirty="0"/>
              <a:t>n </a:t>
            </a:r>
            <a:r>
              <a:rPr lang="en-US" baseline="0" dirty="0"/>
              <a:t>is like y</a:t>
            </a:r>
            <a:endParaRPr lang="en-US" dirty="0"/>
          </a:p>
        </p:txBody>
      </p:sp>
      <p:sp>
        <p:nvSpPr>
          <p:cNvPr id="4" name="Slide Number Placeholder 3"/>
          <p:cNvSpPr>
            <a:spLocks noGrp="1"/>
          </p:cNvSpPr>
          <p:nvPr>
            <p:ph type="sldNum" sz="quarter" idx="10"/>
          </p:nvPr>
        </p:nvSpPr>
        <p:spPr/>
        <p:txBody>
          <a:bodyPr/>
          <a:lstStyle/>
          <a:p>
            <a:fld id="{574D7BC9-E4CF-496C-9FF9-4D76777C5BC1}" type="slidenum">
              <a:rPr lang="en-US" smtClean="0"/>
              <a:t>5</a:t>
            </a:fld>
            <a:endParaRPr lang="en-US"/>
          </a:p>
        </p:txBody>
      </p:sp>
    </p:spTree>
    <p:extLst>
      <p:ext uri="{BB962C8B-B14F-4D97-AF65-F5344CB8AC3E}">
        <p14:creationId xmlns:p14="http://schemas.microsoft.com/office/powerpoint/2010/main" val="30192064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a:latin typeface="Cambria Math" panose="02040503050406030204" pitchFamily="18" charset="0"/>
                            </a:rPr>
                            <m:t>1</m:t>
                          </m:r>
                        </m:sub>
                      </m:sSub>
                      <m:r>
                        <a:rPr lang="en-US" b="0" i="1" baseline="0" dirty="0" smtClean="0">
                          <a:latin typeface="Cambria Math" panose="02040503050406030204" pitchFamily="18" charset="0"/>
                        </a:rPr>
                        <m:t>=3</m:t>
                      </m:r>
                      <m:r>
                        <a:rPr lang="en-US" i="1" baseline="0" dirty="0">
                          <a:latin typeface="Cambria Math" panose="02040503050406030204" pitchFamily="18" charset="0"/>
                        </a:rPr>
                        <m:t>, </m:t>
                      </m:r>
                    </m:oMath>
                  </m:oMathPara>
                </a14:m>
                <a:endParaRPr lang="en-US" i="1" baseline="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a:latin typeface="Cambria Math" panose="02040503050406030204" pitchFamily="18" charset="0"/>
                            </a:rPr>
                            <m:t>𝑎</m:t>
                          </m:r>
                        </m:e>
                        <m:sub>
                          <m:r>
                            <a:rPr lang="en-US" i="1" baseline="0" dirty="0">
                              <a:latin typeface="Cambria Math" panose="02040503050406030204" pitchFamily="18" charset="0"/>
                            </a:rPr>
                            <m:t>2</m:t>
                          </m:r>
                        </m:sub>
                      </m:sSub>
                      <m:r>
                        <a:rPr lang="en-US" i="1" baseline="0" dirty="0">
                          <a:latin typeface="Cambria Math" panose="02040503050406030204" pitchFamily="18" charset="0"/>
                        </a:rPr>
                        <m:t>=</m:t>
                      </m:r>
                      <m:r>
                        <a:rPr lang="en-US" b="0" i="1" baseline="0" dirty="0" smtClean="0">
                          <a:latin typeface="Cambria Math" panose="02040503050406030204" pitchFamily="18" charset="0"/>
                        </a:rPr>
                        <m:t>2</m:t>
                      </m:r>
                      <m:d>
                        <m:dPr>
                          <m:ctrlPr>
                            <a:rPr lang="en-US" b="0" i="1" baseline="0" dirty="0" smtClean="0">
                              <a:latin typeface="Cambria Math" panose="02040503050406030204" pitchFamily="18" charset="0"/>
                            </a:rPr>
                          </m:ctrlPr>
                        </m:dPr>
                        <m:e>
                          <m:r>
                            <a:rPr lang="en-US" b="0" i="1" baseline="0" dirty="0" smtClean="0">
                              <a:latin typeface="Cambria Math" panose="02040503050406030204" pitchFamily="18" charset="0"/>
                            </a:rPr>
                            <m:t>3</m:t>
                          </m:r>
                        </m:e>
                      </m:d>
                      <m:r>
                        <a:rPr lang="en-US" b="0" i="1" baseline="0" dirty="0" smtClean="0">
                          <a:latin typeface="Cambria Math" panose="02040503050406030204" pitchFamily="18" charset="0"/>
                        </a:rPr>
                        <m:t>−</m:t>
                      </m:r>
                      <m:r>
                        <a:rPr lang="en-US" i="1" baseline="0" dirty="0">
                          <a:latin typeface="Cambria Math" panose="02040503050406030204" pitchFamily="18" charset="0"/>
                        </a:rPr>
                        <m:t>1=</m:t>
                      </m:r>
                      <m:r>
                        <a:rPr lang="en-US" b="0" i="1" baseline="0" dirty="0" smtClean="0">
                          <a:latin typeface="Cambria Math" panose="02040503050406030204" pitchFamily="18" charset="0"/>
                        </a:rPr>
                        <m:t>5</m:t>
                      </m:r>
                      <m:r>
                        <a:rPr lang="en-US" i="1" baseline="0" dirty="0">
                          <a:latin typeface="Cambria Math" panose="02040503050406030204" pitchFamily="18" charset="0"/>
                        </a:rPr>
                        <m:t>, </m:t>
                      </m:r>
                    </m:oMath>
                  </m:oMathPara>
                </a14:m>
                <a:endParaRPr lang="en-US" i="1" baseline="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a:latin typeface="Cambria Math" panose="02040503050406030204" pitchFamily="18" charset="0"/>
                            </a:rPr>
                            <m:t>𝑎</m:t>
                          </m:r>
                        </m:e>
                        <m:sub>
                          <m:r>
                            <a:rPr lang="en-US" i="1" baseline="0" dirty="0">
                              <a:latin typeface="Cambria Math" panose="02040503050406030204" pitchFamily="18" charset="0"/>
                            </a:rPr>
                            <m:t>3</m:t>
                          </m:r>
                        </m:sub>
                      </m:sSub>
                      <m:r>
                        <a:rPr lang="en-US" i="1" baseline="0" dirty="0">
                          <a:latin typeface="Cambria Math" panose="02040503050406030204" pitchFamily="18" charset="0"/>
                        </a:rPr>
                        <m:t>=</m:t>
                      </m:r>
                      <m:r>
                        <a:rPr lang="en-US" b="0" i="1" baseline="0" dirty="0" smtClean="0">
                          <a:latin typeface="Cambria Math" panose="02040503050406030204" pitchFamily="18" charset="0"/>
                        </a:rPr>
                        <m:t>2</m:t>
                      </m:r>
                      <m:d>
                        <m:dPr>
                          <m:ctrlPr>
                            <a:rPr lang="en-US" b="0" i="1" baseline="0" dirty="0" smtClean="0">
                              <a:latin typeface="Cambria Math" panose="02040503050406030204" pitchFamily="18" charset="0"/>
                            </a:rPr>
                          </m:ctrlPr>
                        </m:dPr>
                        <m:e>
                          <m:r>
                            <a:rPr lang="en-US" b="0" i="1" baseline="0" dirty="0" smtClean="0">
                              <a:latin typeface="Cambria Math" panose="02040503050406030204" pitchFamily="18" charset="0"/>
                            </a:rPr>
                            <m:t>5</m:t>
                          </m:r>
                        </m:e>
                      </m:d>
                      <m:r>
                        <a:rPr lang="en-US" b="0" i="1" baseline="0" dirty="0" smtClean="0">
                          <a:latin typeface="Cambria Math" panose="02040503050406030204" pitchFamily="18" charset="0"/>
                        </a:rPr>
                        <m:t>−</m:t>
                      </m:r>
                      <m:r>
                        <a:rPr lang="en-US" i="1" baseline="0" dirty="0">
                          <a:latin typeface="Cambria Math" panose="02040503050406030204" pitchFamily="18" charset="0"/>
                        </a:rPr>
                        <m:t>1=</m:t>
                      </m:r>
                      <m:r>
                        <a:rPr lang="en-US" b="0" i="1" baseline="0" dirty="0" smtClean="0">
                          <a:latin typeface="Cambria Math" panose="02040503050406030204" pitchFamily="18" charset="0"/>
                        </a:rPr>
                        <m:t>9</m:t>
                      </m:r>
                      <m:r>
                        <a:rPr lang="en-US" i="1" baseline="0" dirty="0">
                          <a:latin typeface="Cambria Math" panose="02040503050406030204" pitchFamily="18" charset="0"/>
                        </a:rPr>
                        <m:t>, </m:t>
                      </m:r>
                    </m:oMath>
                  </m:oMathPara>
                </a14:m>
                <a:endParaRPr lang="en-US" i="1" baseline="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a:latin typeface="Cambria Math" panose="02040503050406030204" pitchFamily="18" charset="0"/>
                            </a:rPr>
                            <m:t>𝑎</m:t>
                          </m:r>
                        </m:e>
                        <m:sub>
                          <m:r>
                            <a:rPr lang="en-US" i="1" baseline="0" dirty="0">
                              <a:latin typeface="Cambria Math" panose="02040503050406030204" pitchFamily="18" charset="0"/>
                            </a:rPr>
                            <m:t>4</m:t>
                          </m:r>
                        </m:sub>
                      </m:sSub>
                      <m:r>
                        <a:rPr lang="en-US" i="1" baseline="0" dirty="0">
                          <a:latin typeface="Cambria Math" panose="02040503050406030204" pitchFamily="18" charset="0"/>
                        </a:rPr>
                        <m:t>=</m:t>
                      </m:r>
                      <m:r>
                        <a:rPr lang="en-US" b="0" i="1" baseline="0" dirty="0" smtClean="0">
                          <a:latin typeface="Cambria Math" panose="02040503050406030204" pitchFamily="18" charset="0"/>
                        </a:rPr>
                        <m:t>2</m:t>
                      </m:r>
                      <m:d>
                        <m:dPr>
                          <m:ctrlPr>
                            <a:rPr lang="en-US" b="0" i="1" baseline="0" dirty="0" smtClean="0">
                              <a:latin typeface="Cambria Math" panose="02040503050406030204" pitchFamily="18" charset="0"/>
                            </a:rPr>
                          </m:ctrlPr>
                        </m:dPr>
                        <m:e>
                          <m:r>
                            <a:rPr lang="en-US" b="0" i="1" baseline="0" dirty="0" smtClean="0">
                              <a:latin typeface="Cambria Math" panose="02040503050406030204" pitchFamily="18" charset="0"/>
                            </a:rPr>
                            <m:t>9</m:t>
                          </m:r>
                        </m:e>
                      </m:d>
                      <m:r>
                        <a:rPr lang="en-US" b="0" i="1" baseline="0" dirty="0" smtClean="0">
                          <a:latin typeface="Cambria Math" panose="02040503050406030204" pitchFamily="18" charset="0"/>
                        </a:rPr>
                        <m:t>−1</m:t>
                      </m:r>
                      <m:r>
                        <a:rPr lang="en-US" i="1" baseline="0" dirty="0">
                          <a:latin typeface="Cambria Math" panose="02040503050406030204" pitchFamily="18" charset="0"/>
                        </a:rPr>
                        <m:t>=</m:t>
                      </m:r>
                      <m:r>
                        <a:rPr lang="en-US" b="0" i="1" baseline="0" dirty="0" smtClean="0">
                          <a:latin typeface="Cambria Math" panose="02040503050406030204" pitchFamily="18" charset="0"/>
                        </a:rPr>
                        <m:t>17</m:t>
                      </m:r>
                      <m:r>
                        <a:rPr lang="en-US" i="1" baseline="0" dirty="0">
                          <a:latin typeface="Cambria Math" panose="02040503050406030204" pitchFamily="18" charset="0"/>
                        </a:rPr>
                        <m:t>, </m:t>
                      </m:r>
                    </m:oMath>
                  </m:oMathPara>
                </a14:m>
                <a:endParaRPr lang="en-US" i="1" baseline="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a:latin typeface="Cambria Math" panose="02040503050406030204" pitchFamily="18" charset="0"/>
                            </a:rPr>
                            <m:t>𝑎</m:t>
                          </m:r>
                        </m:e>
                        <m:sub>
                          <m:r>
                            <a:rPr lang="en-US" i="1" baseline="0" dirty="0">
                              <a:latin typeface="Cambria Math" panose="02040503050406030204" pitchFamily="18" charset="0"/>
                            </a:rPr>
                            <m:t>5</m:t>
                          </m:r>
                        </m:sub>
                      </m:sSub>
                      <m:r>
                        <a:rPr lang="en-US" i="1" baseline="0" dirty="0">
                          <a:latin typeface="Cambria Math" panose="02040503050406030204" pitchFamily="18" charset="0"/>
                        </a:rPr>
                        <m:t>=</m:t>
                      </m:r>
                      <m:r>
                        <a:rPr lang="en-US" b="0" i="1" baseline="0" dirty="0" smtClean="0">
                          <a:latin typeface="Cambria Math" panose="02040503050406030204" pitchFamily="18" charset="0"/>
                        </a:rPr>
                        <m:t>2</m:t>
                      </m:r>
                      <m:d>
                        <m:dPr>
                          <m:ctrlPr>
                            <a:rPr lang="en-US" b="0" i="1" baseline="0" dirty="0" smtClean="0">
                              <a:latin typeface="Cambria Math" panose="02040503050406030204" pitchFamily="18" charset="0"/>
                            </a:rPr>
                          </m:ctrlPr>
                        </m:dPr>
                        <m:e>
                          <m:r>
                            <a:rPr lang="en-US" b="0" i="1" baseline="0" dirty="0" smtClean="0">
                              <a:latin typeface="Cambria Math" panose="02040503050406030204" pitchFamily="18" charset="0"/>
                            </a:rPr>
                            <m:t>17</m:t>
                          </m:r>
                        </m:e>
                      </m:d>
                      <m:r>
                        <a:rPr lang="en-US" b="0" i="1" baseline="0" dirty="0" smtClean="0">
                          <a:latin typeface="Cambria Math" panose="02040503050406030204" pitchFamily="18" charset="0"/>
                        </a:rPr>
                        <m:t>−1=33</m:t>
                      </m:r>
                    </m:oMath>
                  </m:oMathPara>
                </a14:m>
                <a:endParaRPr lang="en-US" baseline="0" dirty="0"/>
              </a:p>
              <a:p>
                <a:r>
                  <a:rPr lang="en-US" baseline="0" dirty="0"/>
                  <a:t>#5</a:t>
                </a:r>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a:latin typeface="Cambria Math" panose="02040503050406030204" pitchFamily="18" charset="0"/>
                            </a:rPr>
                            <m:t>1</m:t>
                          </m:r>
                        </m:sub>
                      </m:sSub>
                      <m:r>
                        <a:rPr lang="en-US" i="1" baseline="0" dirty="0">
                          <a:latin typeface="Cambria Math" panose="02040503050406030204" pitchFamily="18" charset="0"/>
                        </a:rPr>
                        <m:t>=2, </m:t>
                      </m:r>
                    </m:oMath>
                  </m:oMathPara>
                </a14:m>
                <a:endParaRPr lang="en-US" i="1" baseline="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a:latin typeface="Cambria Math" panose="02040503050406030204" pitchFamily="18" charset="0"/>
                            </a:rPr>
                            <m:t>𝑎</m:t>
                          </m:r>
                        </m:e>
                        <m:sub>
                          <m:r>
                            <a:rPr lang="en-US" b="0" i="1" baseline="0" dirty="0" smtClean="0">
                              <a:latin typeface="Cambria Math" panose="02040503050406030204" pitchFamily="18" charset="0"/>
                            </a:rPr>
                            <m:t>2</m:t>
                          </m:r>
                        </m:sub>
                      </m:sSub>
                      <m:r>
                        <a:rPr lang="en-US" i="1" baseline="0" dirty="0">
                          <a:latin typeface="Cambria Math" panose="02040503050406030204" pitchFamily="18" charset="0"/>
                        </a:rPr>
                        <m:t>=</m:t>
                      </m:r>
                      <m:sSup>
                        <m:sSupPr>
                          <m:ctrlPr>
                            <a:rPr lang="en-US" b="0" i="1" baseline="0" dirty="0" smtClean="0">
                              <a:latin typeface="Cambria Math" panose="02040503050406030204" pitchFamily="18" charset="0"/>
                            </a:rPr>
                          </m:ctrlPr>
                        </m:sSupPr>
                        <m:e>
                          <m:d>
                            <m:dPr>
                              <m:ctrlPr>
                                <a:rPr lang="en-US" b="0" i="1" baseline="0" dirty="0" smtClean="0">
                                  <a:latin typeface="Cambria Math" panose="02040503050406030204" pitchFamily="18" charset="0"/>
                                </a:rPr>
                              </m:ctrlPr>
                            </m:dPr>
                            <m:e>
                              <m:r>
                                <a:rPr lang="en-US" b="0" i="1" baseline="0" dirty="0" smtClean="0">
                                  <a:latin typeface="Cambria Math" panose="02040503050406030204" pitchFamily="18" charset="0"/>
                                </a:rPr>
                                <m:t>2</m:t>
                              </m:r>
                            </m:e>
                          </m:d>
                        </m:e>
                        <m:sup>
                          <m:r>
                            <a:rPr lang="en-US" b="0" i="1" baseline="0" dirty="0" smtClean="0">
                              <a:latin typeface="Cambria Math" panose="02040503050406030204" pitchFamily="18" charset="0"/>
                            </a:rPr>
                            <m:t>2</m:t>
                          </m:r>
                        </m:sup>
                      </m:sSup>
                      <m:r>
                        <a:rPr lang="en-US" b="0" i="1" baseline="0" dirty="0" smtClean="0">
                          <a:latin typeface="Cambria Math" panose="02040503050406030204" pitchFamily="18" charset="0"/>
                        </a:rPr>
                        <m:t>+1=5</m:t>
                      </m:r>
                      <m:r>
                        <a:rPr lang="en-US" i="1" baseline="0" dirty="0">
                          <a:latin typeface="Cambria Math" panose="02040503050406030204" pitchFamily="18" charset="0"/>
                        </a:rPr>
                        <m:t>, </m:t>
                      </m:r>
                    </m:oMath>
                  </m:oMathPara>
                </a14:m>
                <a:endParaRPr lang="en-US" i="1" baseline="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a:latin typeface="Cambria Math" panose="02040503050406030204" pitchFamily="18" charset="0"/>
                            </a:rPr>
                            <m:t>𝑎</m:t>
                          </m:r>
                        </m:e>
                        <m:sub>
                          <m:r>
                            <a:rPr lang="en-US" i="1" baseline="0" dirty="0">
                              <a:latin typeface="Cambria Math" panose="02040503050406030204" pitchFamily="18" charset="0"/>
                            </a:rPr>
                            <m:t>3</m:t>
                          </m:r>
                        </m:sub>
                      </m:sSub>
                      <m:r>
                        <a:rPr lang="en-US" i="1" baseline="0" dirty="0">
                          <a:latin typeface="Cambria Math" panose="02040503050406030204" pitchFamily="18" charset="0"/>
                        </a:rPr>
                        <m:t>=</m:t>
                      </m:r>
                      <m:sSup>
                        <m:sSupPr>
                          <m:ctrlPr>
                            <a:rPr lang="en-US" b="0" i="1" baseline="0" dirty="0" smtClean="0">
                              <a:latin typeface="Cambria Math" panose="02040503050406030204" pitchFamily="18" charset="0"/>
                            </a:rPr>
                          </m:ctrlPr>
                        </m:sSupPr>
                        <m:e>
                          <m:d>
                            <m:dPr>
                              <m:ctrlPr>
                                <a:rPr lang="en-US" b="0" i="1" baseline="0" dirty="0" smtClean="0">
                                  <a:latin typeface="Cambria Math" panose="02040503050406030204" pitchFamily="18" charset="0"/>
                                </a:rPr>
                              </m:ctrlPr>
                            </m:dPr>
                            <m:e>
                              <m:r>
                                <a:rPr lang="en-US" b="0" i="1" baseline="0" dirty="0" smtClean="0">
                                  <a:latin typeface="Cambria Math" panose="02040503050406030204" pitchFamily="18" charset="0"/>
                                </a:rPr>
                                <m:t>5</m:t>
                              </m:r>
                            </m:e>
                          </m:d>
                        </m:e>
                        <m:sup>
                          <m:r>
                            <a:rPr lang="en-US" b="0" i="1" baseline="0" dirty="0" smtClean="0">
                              <a:latin typeface="Cambria Math" panose="02040503050406030204" pitchFamily="18" charset="0"/>
                            </a:rPr>
                            <m:t>2</m:t>
                          </m:r>
                        </m:sup>
                      </m:sSup>
                      <m:r>
                        <a:rPr lang="en-US" b="0" i="1" baseline="0" dirty="0" smtClean="0">
                          <a:latin typeface="Cambria Math" panose="02040503050406030204" pitchFamily="18" charset="0"/>
                        </a:rPr>
                        <m:t>+1</m:t>
                      </m:r>
                      <m:r>
                        <a:rPr lang="en-US" i="1" baseline="0" dirty="0">
                          <a:latin typeface="Cambria Math" panose="02040503050406030204" pitchFamily="18" charset="0"/>
                        </a:rPr>
                        <m:t>=</m:t>
                      </m:r>
                      <m:r>
                        <a:rPr lang="en-US" b="0" i="1" baseline="0" dirty="0" smtClean="0">
                          <a:latin typeface="Cambria Math" panose="02040503050406030204" pitchFamily="18" charset="0"/>
                        </a:rPr>
                        <m:t>26</m:t>
                      </m:r>
                      <m:r>
                        <a:rPr lang="en-US" i="1" baseline="0" dirty="0">
                          <a:latin typeface="Cambria Math" panose="02040503050406030204" pitchFamily="18" charset="0"/>
                        </a:rPr>
                        <m:t>, </m:t>
                      </m:r>
                    </m:oMath>
                  </m:oMathPara>
                </a14:m>
                <a:endParaRPr lang="en-US" i="1" baseline="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a:latin typeface="Cambria Math" panose="02040503050406030204" pitchFamily="18" charset="0"/>
                            </a:rPr>
                            <m:t>𝑎</m:t>
                          </m:r>
                        </m:e>
                        <m:sub>
                          <m:r>
                            <a:rPr lang="en-US" i="1" baseline="0" dirty="0">
                              <a:latin typeface="Cambria Math" panose="02040503050406030204" pitchFamily="18" charset="0"/>
                            </a:rPr>
                            <m:t>4</m:t>
                          </m:r>
                        </m:sub>
                      </m:sSub>
                      <m:r>
                        <a:rPr lang="en-US" i="1" baseline="0" dirty="0">
                          <a:latin typeface="Cambria Math" panose="02040503050406030204" pitchFamily="18" charset="0"/>
                        </a:rPr>
                        <m:t>=</m:t>
                      </m:r>
                      <m:sSup>
                        <m:sSupPr>
                          <m:ctrlPr>
                            <a:rPr lang="en-US" b="0" i="1" baseline="0" dirty="0" smtClean="0">
                              <a:latin typeface="Cambria Math" panose="02040503050406030204" pitchFamily="18" charset="0"/>
                            </a:rPr>
                          </m:ctrlPr>
                        </m:sSupPr>
                        <m:e>
                          <m:d>
                            <m:dPr>
                              <m:ctrlPr>
                                <a:rPr lang="en-US" b="0" i="1" baseline="0" dirty="0" smtClean="0">
                                  <a:latin typeface="Cambria Math" panose="02040503050406030204" pitchFamily="18" charset="0"/>
                                </a:rPr>
                              </m:ctrlPr>
                            </m:dPr>
                            <m:e>
                              <m:r>
                                <a:rPr lang="en-US" b="0" i="1" baseline="0" dirty="0" smtClean="0">
                                  <a:latin typeface="Cambria Math" panose="02040503050406030204" pitchFamily="18" charset="0"/>
                                </a:rPr>
                                <m:t>26</m:t>
                              </m:r>
                            </m:e>
                          </m:d>
                        </m:e>
                        <m:sup>
                          <m:r>
                            <a:rPr lang="en-US" b="0" i="1" baseline="0" dirty="0" smtClean="0">
                              <a:latin typeface="Cambria Math" panose="02040503050406030204" pitchFamily="18" charset="0"/>
                            </a:rPr>
                            <m:t>2</m:t>
                          </m:r>
                        </m:sup>
                      </m:sSup>
                      <m:r>
                        <a:rPr lang="en-US" b="0" i="1" baseline="0" dirty="0" smtClean="0">
                          <a:latin typeface="Cambria Math" panose="02040503050406030204" pitchFamily="18" charset="0"/>
                        </a:rPr>
                        <m:t>+1</m:t>
                      </m:r>
                      <m:r>
                        <a:rPr lang="en-US" i="1" baseline="0" dirty="0">
                          <a:latin typeface="Cambria Math" panose="02040503050406030204" pitchFamily="18" charset="0"/>
                        </a:rPr>
                        <m:t>=</m:t>
                      </m:r>
                      <m:r>
                        <a:rPr lang="en-US" b="0" i="1" baseline="0" dirty="0" smtClean="0">
                          <a:latin typeface="Cambria Math" panose="02040503050406030204" pitchFamily="18" charset="0"/>
                        </a:rPr>
                        <m:t>677</m:t>
                      </m:r>
                      <m:r>
                        <a:rPr lang="en-US" i="1" baseline="0" dirty="0">
                          <a:latin typeface="Cambria Math" panose="02040503050406030204" pitchFamily="18" charset="0"/>
                        </a:rPr>
                        <m:t>, </m:t>
                      </m:r>
                    </m:oMath>
                  </m:oMathPara>
                </a14:m>
                <a:endParaRPr lang="en-US" i="1" baseline="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a:latin typeface="Cambria Math" panose="02040503050406030204" pitchFamily="18" charset="0"/>
                            </a:rPr>
                            <m:t>𝑎</m:t>
                          </m:r>
                        </m:e>
                        <m:sub>
                          <m:r>
                            <a:rPr lang="en-US" i="1" baseline="0" dirty="0">
                              <a:latin typeface="Cambria Math" panose="02040503050406030204" pitchFamily="18" charset="0"/>
                            </a:rPr>
                            <m:t>5</m:t>
                          </m:r>
                        </m:sub>
                      </m:sSub>
                      <m:r>
                        <a:rPr lang="en-US" i="1" baseline="0" dirty="0">
                          <a:latin typeface="Cambria Math" panose="02040503050406030204" pitchFamily="18" charset="0"/>
                        </a:rPr>
                        <m:t>=</m:t>
                      </m:r>
                      <m:sSup>
                        <m:sSupPr>
                          <m:ctrlPr>
                            <a:rPr lang="en-US" b="0" i="1" baseline="0" dirty="0" smtClean="0">
                              <a:latin typeface="Cambria Math" panose="02040503050406030204" pitchFamily="18" charset="0"/>
                            </a:rPr>
                          </m:ctrlPr>
                        </m:sSupPr>
                        <m:e>
                          <m:d>
                            <m:dPr>
                              <m:ctrlPr>
                                <a:rPr lang="en-US" b="0" i="1" baseline="0" dirty="0" smtClean="0">
                                  <a:latin typeface="Cambria Math" panose="02040503050406030204" pitchFamily="18" charset="0"/>
                                </a:rPr>
                              </m:ctrlPr>
                            </m:dPr>
                            <m:e>
                              <m:r>
                                <a:rPr lang="en-US" b="0" i="1" baseline="0" dirty="0" smtClean="0">
                                  <a:latin typeface="Cambria Math" panose="02040503050406030204" pitchFamily="18" charset="0"/>
                                </a:rPr>
                                <m:t>677</m:t>
                              </m:r>
                            </m:e>
                          </m:d>
                        </m:e>
                        <m:sup>
                          <m:r>
                            <a:rPr lang="en-US" b="0" i="1" baseline="0" dirty="0" smtClean="0">
                              <a:latin typeface="Cambria Math" panose="02040503050406030204" pitchFamily="18" charset="0"/>
                            </a:rPr>
                            <m:t>2</m:t>
                          </m:r>
                        </m:sup>
                      </m:sSup>
                      <m:r>
                        <a:rPr lang="en-US" b="0" i="1" baseline="0" dirty="0" smtClean="0">
                          <a:latin typeface="Cambria Math" panose="02040503050406030204" pitchFamily="18" charset="0"/>
                        </a:rPr>
                        <m:t>+1</m:t>
                      </m:r>
                      <m:r>
                        <a:rPr lang="en-US" i="1" baseline="0" dirty="0">
                          <a:latin typeface="Cambria Math" panose="02040503050406030204" pitchFamily="18" charset="0"/>
                        </a:rPr>
                        <m:t>=</m:t>
                      </m:r>
                      <m:r>
                        <a:rPr lang="en-US" b="0" i="1" baseline="0" dirty="0" smtClean="0">
                          <a:latin typeface="Cambria Math" panose="02040503050406030204" pitchFamily="18" charset="0"/>
                        </a:rPr>
                        <m:t>458330</m:t>
                      </m:r>
                    </m:oMath>
                  </m:oMathPara>
                </a14:m>
                <a:endParaRPr lang="en-US" baseline="0" dirty="0"/>
              </a:p>
            </p:txBody>
          </p:sp>
        </mc:Choice>
        <mc:Fallback xmlns="">
          <p:sp>
            <p:nvSpPr>
              <p:cNvPr id="3" name="Notes Placeholder 2"/>
              <p:cNvSpPr>
                <a:spLocks noGrp="1"/>
              </p:cNvSpPr>
              <p:nvPr>
                <p:ph type="body" idx="1"/>
              </p:nvPr>
            </p:nvSpPr>
            <p:spPr/>
            <p:txBody>
              <a:bodyPr>
                <a:normAutofit/>
              </a:bodyPr>
              <a:lstStyle/>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1</a:t>
                </a:r>
                <a:r>
                  <a:rPr lang="en-US" b="0" i="0" baseline="0" dirty="0">
                    <a:latin typeface="Cambria Math" panose="02040503050406030204" pitchFamily="18" charset="0"/>
                  </a:rPr>
                  <a:t>=</a:t>
                </a:r>
                <a:r>
                  <a:rPr lang="en-US" i="0" baseline="0" dirty="0">
                    <a:latin typeface="Cambria Math" panose="02040503050406030204" pitchFamily="18" charset="0"/>
                  </a:rPr>
                  <a:t>1, </a:t>
                </a:r>
                <a:endParaRPr lang="en-US" i="1" baseline="0" dirty="0">
                  <a:latin typeface="Cambria Math" panose="02040503050406030204" pitchFamily="18" charset="0"/>
                </a:endParaRPr>
              </a:p>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2=1</a:t>
                </a:r>
                <a:r>
                  <a:rPr lang="en-US" b="0" i="0" baseline="0" dirty="0">
                    <a:latin typeface="Cambria Math" panose="02040503050406030204" pitchFamily="18" charset="0"/>
                  </a:rPr>
                  <a:t>^</a:t>
                </a:r>
                <a:r>
                  <a:rPr lang="en-US" i="0" baseline="0" dirty="0">
                    <a:latin typeface="Cambria Math" panose="02040503050406030204" pitchFamily="18" charset="0"/>
                  </a:rPr>
                  <a:t>2+1=2, </a:t>
                </a:r>
                <a:endParaRPr lang="en-US" i="1" baseline="0" dirty="0">
                  <a:latin typeface="Cambria Math" panose="02040503050406030204" pitchFamily="18" charset="0"/>
                </a:endParaRPr>
              </a:p>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3=2</a:t>
                </a:r>
                <a:r>
                  <a:rPr lang="en-US" b="0" i="0" baseline="0" dirty="0">
                    <a:latin typeface="Cambria Math" panose="02040503050406030204" pitchFamily="18" charset="0"/>
                  </a:rPr>
                  <a:t>^</a:t>
                </a:r>
                <a:r>
                  <a:rPr lang="en-US" i="0" baseline="0" dirty="0">
                    <a:latin typeface="Cambria Math" panose="02040503050406030204" pitchFamily="18" charset="0"/>
                  </a:rPr>
                  <a:t>2+1=5, </a:t>
                </a:r>
                <a:endParaRPr lang="en-US" i="1" baseline="0" dirty="0">
                  <a:latin typeface="Cambria Math" panose="02040503050406030204" pitchFamily="18" charset="0"/>
                </a:endParaRPr>
              </a:p>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4=5</a:t>
                </a:r>
                <a:r>
                  <a:rPr lang="en-US" b="0" i="0" baseline="0" dirty="0">
                    <a:latin typeface="Cambria Math" panose="02040503050406030204" pitchFamily="18" charset="0"/>
                  </a:rPr>
                  <a:t>^</a:t>
                </a:r>
                <a:r>
                  <a:rPr lang="en-US" i="0" baseline="0" dirty="0">
                    <a:latin typeface="Cambria Math" panose="02040503050406030204" pitchFamily="18" charset="0"/>
                  </a:rPr>
                  <a:t>2+1=26, </a:t>
                </a:r>
                <a:endParaRPr lang="en-US" i="1" baseline="0" dirty="0">
                  <a:latin typeface="Cambria Math" panose="02040503050406030204" pitchFamily="18" charset="0"/>
                </a:endParaRPr>
              </a:p>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5=</a:t>
                </a:r>
                <a:r>
                  <a:rPr lang="en-US" b="0" i="0" baseline="0" dirty="0">
                    <a:latin typeface="Cambria Math" panose="02040503050406030204" pitchFamily="18" charset="0"/>
                  </a:rPr>
                  <a:t>〖</a:t>
                </a:r>
                <a:r>
                  <a:rPr lang="en-US" i="0" baseline="0" dirty="0">
                    <a:latin typeface="Cambria Math" panose="02040503050406030204" pitchFamily="18" charset="0"/>
                  </a:rPr>
                  <a:t>26</a:t>
                </a:r>
                <a:r>
                  <a:rPr lang="en-US" b="0" i="0" baseline="0" dirty="0">
                    <a:latin typeface="Cambria Math" panose="02040503050406030204" pitchFamily="18" charset="0"/>
                  </a:rPr>
                  <a:t>〗^</a:t>
                </a:r>
                <a:r>
                  <a:rPr lang="en-US" i="0" baseline="0" dirty="0">
                    <a:latin typeface="Cambria Math" panose="02040503050406030204" pitchFamily="18" charset="0"/>
                  </a:rPr>
                  <a:t>2+1</a:t>
                </a:r>
                <a:r>
                  <a:rPr lang="en-US" b="0" i="0" baseline="0" dirty="0">
                    <a:latin typeface="Cambria Math" panose="02040503050406030204" pitchFamily="18" charset="0"/>
                  </a:rPr>
                  <a:t>=</a:t>
                </a:r>
                <a:r>
                  <a:rPr lang="en-US" i="0" baseline="0" dirty="0">
                    <a:latin typeface="Cambria Math" panose="02040503050406030204" pitchFamily="18" charset="0"/>
                  </a:rPr>
                  <a:t>677</a:t>
                </a:r>
                <a:endParaRPr lang="en-US" baseline="0" dirty="0"/>
              </a:p>
              <a:p>
                <a:endParaRPr lang="en-US" baseline="0" dirty="0"/>
              </a:p>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1=2, </a:t>
                </a:r>
                <a:endParaRPr lang="en-US" i="1" baseline="0" dirty="0">
                  <a:latin typeface="Cambria Math" panose="02040503050406030204" pitchFamily="18" charset="0"/>
                </a:endParaRPr>
              </a:p>
              <a:p>
                <a:r>
                  <a:rPr lang="en-US" i="0" baseline="0" dirty="0">
                    <a:latin typeface="Cambria Math" panose="02040503050406030204" pitchFamily="18" charset="0"/>
                  </a:rPr>
                  <a:t>𝑎</a:t>
                </a:r>
                <a:r>
                  <a:rPr lang="en-US" b="0" i="0" baseline="0" dirty="0">
                    <a:latin typeface="Cambria Math" panose="02040503050406030204" pitchFamily="18" charset="0"/>
                  </a:rPr>
                  <a:t>_2</a:t>
                </a:r>
                <a:r>
                  <a:rPr lang="en-US" i="0" baseline="0" dirty="0">
                    <a:latin typeface="Cambria Math" panose="02040503050406030204" pitchFamily="18" charset="0"/>
                  </a:rPr>
                  <a:t>=2, </a:t>
                </a:r>
                <a:endParaRPr lang="en-US" i="1" baseline="0" dirty="0">
                  <a:latin typeface="Cambria Math" panose="02040503050406030204" pitchFamily="18" charset="0"/>
                </a:endParaRPr>
              </a:p>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3=2−2=0, </a:t>
                </a:r>
                <a:endParaRPr lang="en-US" i="1" baseline="0" dirty="0">
                  <a:latin typeface="Cambria Math" panose="02040503050406030204" pitchFamily="18" charset="0"/>
                </a:endParaRPr>
              </a:p>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4=2</a:t>
                </a:r>
                <a:r>
                  <a:rPr lang="en-US" b="0" i="0" baseline="0" dirty="0">
                    <a:latin typeface="Cambria Math" panose="02040503050406030204" pitchFamily="18" charset="0"/>
                  </a:rPr>
                  <a:t>−</a:t>
                </a:r>
                <a:r>
                  <a:rPr lang="en-US" i="0" baseline="0" dirty="0">
                    <a:latin typeface="Cambria Math" panose="02040503050406030204" pitchFamily="18" charset="0"/>
                  </a:rPr>
                  <a:t>0=2, </a:t>
                </a:r>
                <a:endParaRPr lang="en-US" i="1" baseline="0" dirty="0">
                  <a:latin typeface="Cambria Math" panose="02040503050406030204" pitchFamily="18" charset="0"/>
                </a:endParaRPr>
              </a:p>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5=0</a:t>
                </a:r>
                <a:r>
                  <a:rPr lang="en-US" b="0" i="0" baseline="0" dirty="0">
                    <a:latin typeface="Cambria Math" panose="02040503050406030204" pitchFamily="18" charset="0"/>
                  </a:rPr>
                  <a:t>−</a:t>
                </a:r>
                <a:r>
                  <a:rPr lang="en-US" i="0" baseline="0" dirty="0">
                    <a:latin typeface="Cambria Math" panose="02040503050406030204" pitchFamily="18" charset="0"/>
                  </a:rPr>
                  <a:t>2=−2</a:t>
                </a:r>
                <a:endParaRPr lang="en-US" baseline="0" dirty="0"/>
              </a:p>
            </p:txBody>
          </p:sp>
        </mc:Fallback>
      </mc:AlternateContent>
      <p:sp>
        <p:nvSpPr>
          <p:cNvPr id="4" name="Slide Number Placeholder 3"/>
          <p:cNvSpPr>
            <a:spLocks noGrp="1"/>
          </p:cNvSpPr>
          <p:nvPr>
            <p:ph type="sldNum" sz="quarter" idx="10"/>
          </p:nvPr>
        </p:nvSpPr>
        <p:spPr/>
        <p:txBody>
          <a:bodyPr/>
          <a:lstStyle/>
          <a:p>
            <a:fld id="{E4000B33-EE8D-4D16-BE17-5EB444ABC479}"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A4DCC-79CF-482B-B6FE-1521FBD85472}" type="slidenum">
              <a:rPr lang="en-US" smtClean="0"/>
              <a:t>51</a:t>
            </a:fld>
            <a:endParaRPr lang="en-US"/>
          </a:p>
        </p:txBody>
      </p:sp>
    </p:spTree>
    <p:extLst>
      <p:ext uri="{BB962C8B-B14F-4D97-AF65-F5344CB8AC3E}">
        <p14:creationId xmlns:p14="http://schemas.microsoft.com/office/powerpoint/2010/main" val="25990283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dirty="0"/>
                  <a:t>Explicit:</a:t>
                </a:r>
                <a:r>
                  <a:rPr lang="en-US" baseline="0" dirty="0"/>
                  <a:t> </a:t>
                </a:r>
                <a14:m>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a:latin typeface="Cambria Math" panose="02040503050406030204" pitchFamily="18" charset="0"/>
                          </a:rPr>
                          <m:t>𝑛</m:t>
                        </m:r>
                      </m:sub>
                    </m:sSub>
                    <m:r>
                      <a:rPr lang="en-US" i="1" baseline="0" dirty="0">
                        <a:latin typeface="Cambria Math" panose="02040503050406030204" pitchFamily="18" charset="0"/>
                      </a:rPr>
                      <m:t>=15+(</m:t>
                    </m:r>
                    <m:r>
                      <a:rPr lang="en-US" i="1" baseline="0" dirty="0">
                        <a:latin typeface="Cambria Math" panose="02040503050406030204" pitchFamily="18" charset="0"/>
                      </a:rPr>
                      <m:t>𝑛</m:t>
                    </m:r>
                    <m:r>
                      <a:rPr lang="en-US" i="1" baseline="0" dirty="0">
                        <a:latin typeface="Cambria Math" panose="02040503050406030204" pitchFamily="18" charset="0"/>
                      </a:rPr>
                      <m:t>−1)5  </m:t>
                    </m:r>
                    <m:sSub>
                      <m:sSubPr>
                        <m:ctrlPr>
                          <a:rPr lang="en-US" b="0" i="1" baseline="0" dirty="0" smtClean="0">
                            <a:latin typeface="Cambria Math" panose="02040503050406030204" pitchFamily="18" charset="0"/>
                            <a:sym typeface="Wingdings" pitchFamily="2" charset="2"/>
                          </a:rPr>
                        </m:ctrlPr>
                      </m:sSubPr>
                      <m:e>
                        <m:r>
                          <a:rPr lang="en-US" i="1" baseline="0" dirty="0">
                            <a:latin typeface="Cambria Math" panose="02040503050406030204" pitchFamily="18" charset="0"/>
                            <a:sym typeface="Wingdings" pitchFamily="2" charset="2"/>
                          </a:rPr>
                          <m:t>𝑎</m:t>
                        </m:r>
                      </m:e>
                      <m:sub>
                        <m:r>
                          <a:rPr lang="en-US" i="1" baseline="0" dirty="0">
                            <a:latin typeface="Cambria Math" panose="02040503050406030204" pitchFamily="18" charset="0"/>
                            <a:sym typeface="Wingdings" pitchFamily="2" charset="2"/>
                          </a:rPr>
                          <m:t>𝑛</m:t>
                        </m:r>
                      </m:sub>
                    </m:sSub>
                    <m:r>
                      <a:rPr lang="en-US" i="1" baseline="0" dirty="0">
                        <a:latin typeface="Cambria Math" panose="02040503050406030204" pitchFamily="18" charset="0"/>
                        <a:sym typeface="Wingdings" pitchFamily="2" charset="2"/>
                      </a:rPr>
                      <m:t>=5</m:t>
                    </m:r>
                    <m:r>
                      <a:rPr lang="en-US" i="1" baseline="0" dirty="0">
                        <a:latin typeface="Cambria Math" panose="02040503050406030204" pitchFamily="18" charset="0"/>
                        <a:sym typeface="Wingdings" pitchFamily="2" charset="2"/>
                      </a:rPr>
                      <m:t>𝑛</m:t>
                    </m:r>
                    <m:r>
                      <a:rPr lang="en-US" i="1" baseline="0" dirty="0">
                        <a:latin typeface="Cambria Math" panose="02040503050406030204" pitchFamily="18" charset="0"/>
                        <a:sym typeface="Wingdings" pitchFamily="2" charset="2"/>
                      </a:rPr>
                      <m:t>+10</m:t>
                    </m:r>
                  </m:oMath>
                </a14:m>
                <a:endParaRPr lang="en-US" baseline="0" dirty="0">
                  <a:sym typeface="Wingdings" pitchFamily="2" charset="2"/>
                </a:endParaRPr>
              </a:p>
              <a:p>
                <a:endParaRPr lang="en-US" baseline="0" dirty="0">
                  <a:sym typeface="Wingdings" pitchFamily="2" charset="2"/>
                </a:endParaRPr>
              </a:p>
              <a:p>
                <a:r>
                  <a:rPr lang="en-US" baseline="0" dirty="0">
                    <a:sym typeface="Wingdings" pitchFamily="2" charset="2"/>
                  </a:rPr>
                  <a:t>Recursive: </a:t>
                </a:r>
                <a14:m>
                  <m:oMath xmlns:m="http://schemas.openxmlformats.org/officeDocument/2006/math">
                    <m:sSub>
                      <m:sSubPr>
                        <m:ctrlPr>
                          <a:rPr lang="en-US" b="0" i="1" baseline="0" dirty="0" smtClean="0">
                            <a:latin typeface="Cambria Math" panose="02040503050406030204" pitchFamily="18" charset="0"/>
                            <a:sym typeface="Wingdings" pitchFamily="2" charset="2"/>
                          </a:rPr>
                        </m:ctrlPr>
                      </m:sSubPr>
                      <m:e>
                        <m:r>
                          <a:rPr lang="en-US" i="1" baseline="0" dirty="0" smtClean="0">
                            <a:latin typeface="Cambria Math" panose="02040503050406030204" pitchFamily="18" charset="0"/>
                            <a:sym typeface="Wingdings" pitchFamily="2" charset="2"/>
                          </a:rPr>
                          <m:t>𝑎</m:t>
                        </m:r>
                      </m:e>
                      <m:sub>
                        <m:r>
                          <a:rPr lang="en-US" i="1" baseline="0" dirty="0" smtClean="0">
                            <a:latin typeface="Cambria Math" panose="02040503050406030204" pitchFamily="18" charset="0"/>
                            <a:sym typeface="Wingdings" pitchFamily="2" charset="2"/>
                          </a:rPr>
                          <m:t>1</m:t>
                        </m:r>
                      </m:sub>
                    </m:sSub>
                    <m:r>
                      <a:rPr lang="en-US" i="1" baseline="0" dirty="0" smtClean="0">
                        <a:latin typeface="Cambria Math" panose="02040503050406030204" pitchFamily="18" charset="0"/>
                        <a:sym typeface="Wingdings" pitchFamily="2" charset="2"/>
                      </a:rPr>
                      <m:t>=15, </m:t>
                    </m:r>
                    <m:sSub>
                      <m:sSubPr>
                        <m:ctrlPr>
                          <a:rPr lang="en-US" b="0" i="1" baseline="0" dirty="0" smtClean="0">
                            <a:latin typeface="Cambria Math" panose="02040503050406030204" pitchFamily="18" charset="0"/>
                            <a:sym typeface="Wingdings" pitchFamily="2" charset="2"/>
                          </a:rPr>
                        </m:ctrlPr>
                      </m:sSubPr>
                      <m:e>
                        <m:r>
                          <a:rPr lang="en-US" i="1" baseline="0" dirty="0" smtClean="0">
                            <a:latin typeface="Cambria Math" panose="02040503050406030204" pitchFamily="18" charset="0"/>
                            <a:sym typeface="Wingdings" pitchFamily="2" charset="2"/>
                          </a:rPr>
                          <m:t>𝑎</m:t>
                        </m:r>
                      </m:e>
                      <m:sub>
                        <m:r>
                          <a:rPr lang="en-US" i="1" baseline="0" dirty="0" smtClean="0">
                            <a:latin typeface="Cambria Math" panose="02040503050406030204" pitchFamily="18" charset="0"/>
                            <a:sym typeface="Wingdings" pitchFamily="2" charset="2"/>
                          </a:rPr>
                          <m:t>𝑛</m:t>
                        </m:r>
                      </m:sub>
                    </m:sSub>
                    <m:r>
                      <a:rPr lang="en-US" i="1" baseline="0" dirty="0" smtClean="0">
                        <a:latin typeface="Cambria Math" panose="02040503050406030204" pitchFamily="18" charset="0"/>
                        <a:sym typeface="Wingdings" pitchFamily="2" charset="2"/>
                      </a:rPr>
                      <m:t>=</m:t>
                    </m:r>
                    <m:sSub>
                      <m:sSubPr>
                        <m:ctrlPr>
                          <a:rPr lang="en-US" b="0" i="1" baseline="0" dirty="0" smtClean="0">
                            <a:latin typeface="Cambria Math" panose="02040503050406030204" pitchFamily="18" charset="0"/>
                            <a:sym typeface="Wingdings" pitchFamily="2" charset="2"/>
                          </a:rPr>
                        </m:ctrlPr>
                      </m:sSubPr>
                      <m:e>
                        <m:r>
                          <a:rPr lang="en-US" i="1" baseline="0" dirty="0" smtClean="0">
                            <a:latin typeface="Cambria Math" panose="02040503050406030204" pitchFamily="18" charset="0"/>
                            <a:sym typeface="Wingdings" pitchFamily="2" charset="2"/>
                          </a:rPr>
                          <m:t>𝑎</m:t>
                        </m:r>
                      </m:e>
                      <m:sub>
                        <m:r>
                          <a:rPr lang="en-US" i="1" baseline="0" dirty="0" smtClean="0">
                            <a:latin typeface="Cambria Math" panose="02040503050406030204" pitchFamily="18" charset="0"/>
                            <a:sym typeface="Wingdings" pitchFamily="2" charset="2"/>
                          </a:rPr>
                          <m:t>𝑛</m:t>
                        </m:r>
                        <m:r>
                          <a:rPr lang="en-US" i="1" baseline="0" dirty="0" smtClean="0">
                            <a:latin typeface="Cambria Math" panose="02040503050406030204" pitchFamily="18" charset="0"/>
                            <a:sym typeface="Wingdings" pitchFamily="2" charset="2"/>
                          </a:rPr>
                          <m:t>−1</m:t>
                        </m:r>
                      </m:sub>
                    </m:sSub>
                    <m:r>
                      <a:rPr lang="en-US" i="1" baseline="0" dirty="0" smtClean="0">
                        <a:latin typeface="Cambria Math" panose="02040503050406030204" pitchFamily="18" charset="0"/>
                        <a:sym typeface="Wingdings" pitchFamily="2" charset="2"/>
                      </a:rPr>
                      <m:t>+5</m:t>
                    </m:r>
                  </m:oMath>
                </a14:m>
                <a:endParaRPr lang="en-US" baseline="0" dirty="0"/>
              </a:p>
            </p:txBody>
          </p:sp>
        </mc:Choice>
        <mc:Fallback xmlns="">
          <p:sp>
            <p:nvSpPr>
              <p:cNvPr id="3" name="Notes Placeholder 2"/>
              <p:cNvSpPr>
                <a:spLocks noGrp="1"/>
              </p:cNvSpPr>
              <p:nvPr>
                <p:ph type="body" idx="1"/>
              </p:nvPr>
            </p:nvSpPr>
            <p:spPr/>
            <p:txBody>
              <a:bodyPr>
                <a:normAutofit/>
              </a:bodyPr>
              <a:lstStyle/>
              <a:p>
                <a:r>
                  <a:rPr lang="en-US" dirty="0"/>
                  <a:t>Explicit:</a:t>
                </a:r>
                <a:r>
                  <a:rPr lang="en-US" baseline="0" dirty="0"/>
                  <a:t> </a:t>
                </a:r>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𝑛=15+(𝑛−1)5 </a:t>
                </a:r>
                <a:r>
                  <a:rPr lang="en-US" i="0" baseline="0" dirty="0">
                    <a:latin typeface="Cambria Math" panose="02040503050406030204" pitchFamily="18" charset="0"/>
                    <a:sym typeface="Wingdings" pitchFamily="2" charset="2"/>
                  </a:rPr>
                  <a:t> 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sym typeface="Wingdings" pitchFamily="2" charset="2"/>
                  </a:rPr>
                  <a:t>𝑛=5𝑛+10</a:t>
                </a:r>
                <a:endParaRPr lang="en-US" baseline="0" dirty="0">
                  <a:sym typeface="Wingdings" pitchFamily="2" charset="2"/>
                </a:endParaRPr>
              </a:p>
              <a:p>
                <a:endParaRPr lang="en-US" baseline="0" dirty="0">
                  <a:sym typeface="Wingdings" pitchFamily="2" charset="2"/>
                </a:endParaRPr>
              </a:p>
              <a:p>
                <a:r>
                  <a:rPr lang="en-US" baseline="0" dirty="0">
                    <a:sym typeface="Wingdings" pitchFamily="2" charset="2"/>
                  </a:rPr>
                  <a:t>Recursive: </a:t>
                </a:r>
                <a:r>
                  <a:rPr lang="en-US" i="0" baseline="0" dirty="0">
                    <a:latin typeface="Cambria Math" panose="02040503050406030204" pitchFamily="18" charset="0"/>
                    <a:sym typeface="Wingdings" pitchFamily="2" charset="2"/>
                  </a:rPr>
                  <a:t>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sym typeface="Wingdings" pitchFamily="2" charset="2"/>
                  </a:rPr>
                  <a:t>1=15, 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sym typeface="Wingdings" pitchFamily="2" charset="2"/>
                  </a:rPr>
                  <a:t>𝑛=𝑎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sym typeface="Wingdings" pitchFamily="2" charset="2"/>
                  </a:rPr>
                  <a:t>𝑛−1</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+5</a:t>
                </a:r>
                <a:endParaRPr lang="en-US" baseline="0" dirty="0"/>
              </a:p>
            </p:txBody>
          </p:sp>
        </mc:Fallback>
      </mc:AlternateContent>
      <p:sp>
        <p:nvSpPr>
          <p:cNvPr id="4" name="Slide Number Placeholder 3"/>
          <p:cNvSpPr>
            <a:spLocks noGrp="1"/>
          </p:cNvSpPr>
          <p:nvPr>
            <p:ph type="sldNum" sz="quarter" idx="10"/>
          </p:nvPr>
        </p:nvSpPr>
        <p:spPr/>
        <p:txBody>
          <a:bodyPr/>
          <a:lstStyle/>
          <a:p>
            <a:fld id="{E4000B33-EE8D-4D16-BE17-5EB444ABC479}"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dirty="0"/>
                  <a:t>Explicit: </a:t>
                </a:r>
                <a14:m>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smtClean="0">
                            <a:latin typeface="Cambria Math" panose="02040503050406030204" pitchFamily="18" charset="0"/>
                          </a:rPr>
                          <m:t>𝑛</m:t>
                        </m:r>
                      </m:sub>
                    </m:sSub>
                    <m:r>
                      <a:rPr lang="en-US" i="1" baseline="0" dirty="0" smtClean="0">
                        <a:latin typeface="Cambria Math" panose="02040503050406030204" pitchFamily="18" charset="0"/>
                      </a:rPr>
                      <m:t>=4</m:t>
                    </m:r>
                    <m:sSup>
                      <m:sSupPr>
                        <m:ctrlPr>
                          <a:rPr lang="en-US" b="0" i="1" baseline="0" dirty="0" smtClean="0">
                            <a:latin typeface="Cambria Math" panose="02040503050406030204" pitchFamily="18" charset="0"/>
                          </a:rPr>
                        </m:ctrlPr>
                      </m:sSupPr>
                      <m:e>
                        <m:d>
                          <m:dPr>
                            <m:ctrlPr>
                              <a:rPr lang="en-US" i="1" baseline="0" dirty="0" smtClean="0">
                                <a:latin typeface="Cambria Math" panose="02040503050406030204" pitchFamily="18" charset="0"/>
                              </a:rPr>
                            </m:ctrlPr>
                          </m:dPr>
                          <m:e>
                            <m:r>
                              <a:rPr lang="en-US" i="1" baseline="0" dirty="0" smtClean="0">
                                <a:latin typeface="Cambria Math" panose="02040503050406030204" pitchFamily="18" charset="0"/>
                              </a:rPr>
                              <m:t>0.2</m:t>
                            </m:r>
                          </m:e>
                        </m:d>
                      </m:e>
                      <m:sup>
                        <m:r>
                          <a:rPr lang="en-US" i="1" baseline="0" dirty="0" smtClean="0">
                            <a:latin typeface="Cambria Math" panose="02040503050406030204" pitchFamily="18" charset="0"/>
                          </a:rPr>
                          <m:t>𝑛</m:t>
                        </m:r>
                        <m:r>
                          <a:rPr lang="en-US" i="1" baseline="0" dirty="0" smtClean="0">
                            <a:latin typeface="Cambria Math" panose="02040503050406030204" pitchFamily="18" charset="0"/>
                          </a:rPr>
                          <m:t>−1</m:t>
                        </m:r>
                      </m:sup>
                    </m:sSup>
                  </m:oMath>
                </a14:m>
                <a:endParaRPr lang="en-US" baseline="0" dirty="0"/>
              </a:p>
              <a:p>
                <a:endParaRPr lang="en-US" baseline="0" dirty="0"/>
              </a:p>
              <a:p>
                <a:r>
                  <a:rPr lang="en-US" baseline="0" dirty="0"/>
                  <a:t>Recursive: </a:t>
                </a:r>
                <a14:m>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smtClean="0">
                            <a:latin typeface="Cambria Math" panose="02040503050406030204" pitchFamily="18" charset="0"/>
                          </a:rPr>
                          <m:t>1</m:t>
                        </m:r>
                      </m:sub>
                    </m:sSub>
                    <m:r>
                      <a:rPr lang="en-US" i="1" baseline="0" dirty="0" smtClean="0">
                        <a:latin typeface="Cambria Math" panose="02040503050406030204" pitchFamily="18" charset="0"/>
                      </a:rPr>
                      <m:t>=4, </m:t>
                    </m:r>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smtClean="0">
                            <a:latin typeface="Cambria Math" panose="02040503050406030204" pitchFamily="18" charset="0"/>
                          </a:rPr>
                          <m:t>𝑛</m:t>
                        </m:r>
                      </m:sub>
                    </m:sSub>
                    <m:r>
                      <a:rPr lang="en-US" i="1" baseline="0" dirty="0" smtClean="0">
                        <a:latin typeface="Cambria Math" panose="02040503050406030204" pitchFamily="18" charset="0"/>
                      </a:rPr>
                      <m:t>=0.2</m:t>
                    </m:r>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smtClean="0">
                            <a:latin typeface="Cambria Math" panose="02040503050406030204" pitchFamily="18" charset="0"/>
                          </a:rPr>
                          <m:t>𝑛</m:t>
                        </m:r>
                        <m:r>
                          <a:rPr lang="en-US" i="1" baseline="0" dirty="0" smtClean="0">
                            <a:latin typeface="Cambria Math" panose="02040503050406030204" pitchFamily="18" charset="0"/>
                          </a:rPr>
                          <m:t>−1</m:t>
                        </m:r>
                      </m:sub>
                    </m:sSub>
                  </m:oMath>
                </a14:m>
                <a:endParaRPr lang="en-US" baseline="0" dirty="0"/>
              </a:p>
            </p:txBody>
          </p:sp>
        </mc:Choice>
        <mc:Fallback xmlns="">
          <p:sp>
            <p:nvSpPr>
              <p:cNvPr id="3" name="Notes Placeholder 2"/>
              <p:cNvSpPr>
                <a:spLocks noGrp="1"/>
              </p:cNvSpPr>
              <p:nvPr>
                <p:ph type="body" idx="1"/>
              </p:nvPr>
            </p:nvSpPr>
            <p:spPr/>
            <p:txBody>
              <a:bodyPr>
                <a:normAutofit/>
              </a:bodyPr>
              <a:lstStyle/>
              <a:p>
                <a:r>
                  <a:rPr lang="en-US" dirty="0"/>
                  <a:t>Explicit: </a:t>
                </a:r>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𝑛=4(0.2)</a:t>
                </a:r>
                <a:r>
                  <a:rPr lang="en-US" b="0" i="0" baseline="0" dirty="0">
                    <a:latin typeface="Cambria Math" panose="02040503050406030204" pitchFamily="18" charset="0"/>
                  </a:rPr>
                  <a:t>^(</a:t>
                </a:r>
                <a:r>
                  <a:rPr lang="en-US" i="0" baseline="0" dirty="0">
                    <a:latin typeface="Cambria Math" panose="02040503050406030204" pitchFamily="18" charset="0"/>
                  </a:rPr>
                  <a:t>𝑛−1</a:t>
                </a:r>
                <a:r>
                  <a:rPr lang="en-US" b="0" i="0" baseline="0" dirty="0">
                    <a:latin typeface="Cambria Math" panose="02040503050406030204" pitchFamily="18" charset="0"/>
                  </a:rPr>
                  <a:t>)</a:t>
                </a:r>
                <a:endParaRPr lang="en-US" baseline="0" dirty="0"/>
              </a:p>
              <a:p>
                <a:endParaRPr lang="en-US" baseline="0" dirty="0"/>
              </a:p>
              <a:p>
                <a:r>
                  <a:rPr lang="en-US" baseline="0" dirty="0"/>
                  <a:t>Recursive: </a:t>
                </a:r>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1=4, 𝑎</a:t>
                </a:r>
                <a:r>
                  <a:rPr lang="en-US" b="0" i="0" baseline="0" dirty="0">
                    <a:latin typeface="Cambria Math" panose="02040503050406030204" pitchFamily="18" charset="0"/>
                  </a:rPr>
                  <a:t>_</a:t>
                </a:r>
                <a:r>
                  <a:rPr lang="en-US" i="0" baseline="0" dirty="0">
                    <a:latin typeface="Cambria Math" panose="02040503050406030204" pitchFamily="18" charset="0"/>
                  </a:rPr>
                  <a:t>𝑛=0.2𝑎</a:t>
                </a:r>
                <a:r>
                  <a:rPr lang="en-US" b="0" i="0" baseline="0" dirty="0">
                    <a:latin typeface="Cambria Math" panose="02040503050406030204" pitchFamily="18" charset="0"/>
                  </a:rPr>
                  <a:t>_(</a:t>
                </a:r>
                <a:r>
                  <a:rPr lang="en-US" i="0" baseline="0" dirty="0">
                    <a:latin typeface="Cambria Math" panose="02040503050406030204" pitchFamily="18" charset="0"/>
                  </a:rPr>
                  <a:t>𝑛−1</a:t>
                </a:r>
                <a:r>
                  <a:rPr lang="en-US" b="0" i="0" baseline="0" dirty="0">
                    <a:latin typeface="Cambria Math" panose="02040503050406030204" pitchFamily="18" charset="0"/>
                  </a:rPr>
                  <a:t>)</a:t>
                </a:r>
                <a:endParaRPr lang="en-US" baseline="0" dirty="0"/>
              </a:p>
            </p:txBody>
          </p:sp>
        </mc:Fallback>
      </mc:AlternateContent>
      <p:sp>
        <p:nvSpPr>
          <p:cNvPr id="4" name="Slide Number Placeholder 3"/>
          <p:cNvSpPr>
            <a:spLocks noGrp="1"/>
          </p:cNvSpPr>
          <p:nvPr>
            <p:ph type="sldNum" sz="quarter" idx="10"/>
          </p:nvPr>
        </p:nvSpPr>
        <p:spPr/>
        <p:txBody>
          <a:bodyPr/>
          <a:lstStyle/>
          <a:p>
            <a:fld id="{E4000B33-EE8D-4D16-BE17-5EB444ABC479}"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smtClean="0">
                              <a:latin typeface="Cambria Math" panose="02040503050406030204" pitchFamily="18" charset="0"/>
                            </a:rPr>
                            <m:t>1</m:t>
                          </m:r>
                        </m:sub>
                      </m:sSub>
                      <m:r>
                        <a:rPr lang="en-US" i="1" baseline="0" dirty="0" smtClean="0">
                          <a:latin typeface="Cambria Math" panose="02040503050406030204" pitchFamily="18" charset="0"/>
                        </a:rPr>
                        <m:t>=1, </m:t>
                      </m:r>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smtClean="0">
                              <a:latin typeface="Cambria Math" panose="02040503050406030204" pitchFamily="18" charset="0"/>
                            </a:rPr>
                            <m:t>2</m:t>
                          </m:r>
                        </m:sub>
                      </m:sSub>
                      <m:r>
                        <a:rPr lang="en-US" i="1" baseline="0" dirty="0" smtClean="0">
                          <a:latin typeface="Cambria Math" panose="02040503050406030204" pitchFamily="18" charset="0"/>
                        </a:rPr>
                        <m:t>=1, </m:t>
                      </m:r>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smtClean="0">
                              <a:latin typeface="Cambria Math" panose="02040503050406030204" pitchFamily="18" charset="0"/>
                            </a:rPr>
                            <m:t>𝑛</m:t>
                          </m:r>
                        </m:sub>
                      </m:sSub>
                      <m:r>
                        <a:rPr lang="en-US" i="1" baseline="0" dirty="0" smtClean="0">
                          <a:latin typeface="Cambria Math" panose="02040503050406030204" pitchFamily="18" charset="0"/>
                        </a:rPr>
                        <m:t>=2(</m:t>
                      </m:r>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smtClean="0">
                              <a:latin typeface="Cambria Math" panose="02040503050406030204" pitchFamily="18" charset="0"/>
                            </a:rPr>
                            <m:t>𝑛</m:t>
                          </m:r>
                          <m:r>
                            <a:rPr lang="en-US" i="1" baseline="0" dirty="0" smtClean="0">
                              <a:latin typeface="Cambria Math" panose="02040503050406030204" pitchFamily="18" charset="0"/>
                            </a:rPr>
                            <m:t>−2</m:t>
                          </m:r>
                        </m:sub>
                      </m:sSub>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smtClean="0">
                              <a:latin typeface="Cambria Math" panose="02040503050406030204" pitchFamily="18" charset="0"/>
                            </a:rPr>
                            <m:t>𝑛</m:t>
                          </m:r>
                          <m:r>
                            <a:rPr lang="en-US" i="1" baseline="0" dirty="0" smtClean="0">
                              <a:latin typeface="Cambria Math" panose="02040503050406030204" pitchFamily="18" charset="0"/>
                            </a:rPr>
                            <m:t>−1</m:t>
                          </m:r>
                        </m:sub>
                      </m:sSub>
                      <m:r>
                        <a:rPr lang="en-US" b="0" i="1" baseline="0" dirty="0" smtClean="0">
                          <a:latin typeface="Cambria Math" panose="02040503050406030204" pitchFamily="18" charset="0"/>
                        </a:rPr>
                        <m:t>)</m:t>
                      </m:r>
                    </m:oMath>
                  </m:oMathPara>
                </a14:m>
                <a:endParaRPr lang="en-US" baseline="0" dirty="0"/>
              </a:p>
              <a:p>
                <a:r>
                  <a:rPr lang="en-US" baseline="0" dirty="0"/>
                  <a:t>#13: geometric, multiplying by 1/4</a:t>
                </a:r>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smtClean="0">
                              <a:latin typeface="Cambria Math" panose="02040503050406030204" pitchFamily="18" charset="0"/>
                            </a:rPr>
                            <m:t>1</m:t>
                          </m:r>
                        </m:sub>
                      </m:sSub>
                      <m:r>
                        <a:rPr lang="en-US" i="1" baseline="0" dirty="0" smtClean="0">
                          <a:latin typeface="Cambria Math" panose="02040503050406030204" pitchFamily="18" charset="0"/>
                        </a:rPr>
                        <m:t>=1, </m:t>
                      </m:r>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smtClean="0">
                              <a:latin typeface="Cambria Math" panose="02040503050406030204" pitchFamily="18" charset="0"/>
                            </a:rPr>
                            <m:t>𝑛</m:t>
                          </m:r>
                        </m:sub>
                      </m:sSub>
                      <m:r>
                        <a:rPr lang="en-US" i="1" baseline="0" dirty="0" smtClean="0">
                          <a:latin typeface="Cambria Math" panose="02040503050406030204" pitchFamily="18" charset="0"/>
                        </a:rPr>
                        <m:t>=</m:t>
                      </m:r>
                      <m:f>
                        <m:fPr>
                          <m:ctrlPr>
                            <a:rPr lang="en-US" b="0" i="1" baseline="0" dirty="0" smtClean="0">
                              <a:latin typeface="Cambria Math" panose="02040503050406030204" pitchFamily="18" charset="0"/>
                            </a:rPr>
                          </m:ctrlPr>
                        </m:fPr>
                        <m:num>
                          <m:r>
                            <a:rPr lang="en-US" i="1" baseline="0" dirty="0" smtClean="0">
                              <a:latin typeface="Cambria Math" panose="02040503050406030204" pitchFamily="18" charset="0"/>
                            </a:rPr>
                            <m:t>1</m:t>
                          </m:r>
                        </m:num>
                        <m:den>
                          <m:r>
                            <a:rPr lang="en-US" b="0" i="1" baseline="0" dirty="0" smtClean="0">
                              <a:latin typeface="Cambria Math" panose="02040503050406030204" pitchFamily="18" charset="0"/>
                            </a:rPr>
                            <m:t>4</m:t>
                          </m:r>
                        </m:den>
                      </m:f>
                      <m:sSub>
                        <m:sSubPr>
                          <m:ctrlPr>
                            <a:rPr lang="en-US" b="0" i="1" baseline="0" dirty="0" smtClean="0">
                              <a:latin typeface="Cambria Math" panose="02040503050406030204" pitchFamily="18" charset="0"/>
                            </a:rPr>
                          </m:ctrlPr>
                        </m:sSubPr>
                        <m:e>
                          <m:r>
                            <a:rPr lang="en-US" i="1" baseline="0" dirty="0" smtClean="0">
                              <a:latin typeface="Cambria Math" panose="02040503050406030204" pitchFamily="18" charset="0"/>
                            </a:rPr>
                            <m:t>𝑎</m:t>
                          </m:r>
                        </m:e>
                        <m:sub>
                          <m:r>
                            <a:rPr lang="en-US" i="1" baseline="0" dirty="0" smtClean="0">
                              <a:latin typeface="Cambria Math" panose="02040503050406030204" pitchFamily="18" charset="0"/>
                            </a:rPr>
                            <m:t>𝑛</m:t>
                          </m:r>
                          <m:r>
                            <a:rPr lang="en-US" i="1" baseline="0" dirty="0" smtClean="0">
                              <a:latin typeface="Cambria Math" panose="02040503050406030204" pitchFamily="18" charset="0"/>
                            </a:rPr>
                            <m:t>−1</m:t>
                          </m:r>
                        </m:sub>
                      </m:sSub>
                    </m:oMath>
                  </m:oMathPara>
                </a14:m>
                <a:endParaRPr lang="en-US" baseline="0" dirty="0"/>
              </a:p>
            </p:txBody>
          </p:sp>
        </mc:Choice>
        <mc:Fallback xmlns="">
          <p:sp>
            <p:nvSpPr>
              <p:cNvPr id="3" name="Notes Placeholder 2"/>
              <p:cNvSpPr>
                <a:spLocks noGrp="1"/>
              </p:cNvSpPr>
              <p:nvPr>
                <p:ph type="body" idx="1"/>
              </p:nvPr>
            </p:nvSpPr>
            <p:spPr/>
            <p:txBody>
              <a:bodyPr>
                <a:normAutofit/>
              </a:bodyPr>
              <a:lstStyle/>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1=1, 𝑎</a:t>
                </a:r>
                <a:r>
                  <a:rPr lang="en-US" b="0" i="0" baseline="0" dirty="0">
                    <a:latin typeface="Cambria Math" panose="02040503050406030204" pitchFamily="18" charset="0"/>
                  </a:rPr>
                  <a:t>_</a:t>
                </a:r>
                <a:r>
                  <a:rPr lang="en-US" i="0" baseline="0" dirty="0">
                    <a:latin typeface="Cambria Math" panose="02040503050406030204" pitchFamily="18" charset="0"/>
                  </a:rPr>
                  <a:t>2=1, 𝑎</a:t>
                </a:r>
                <a:r>
                  <a:rPr lang="en-US" b="0" i="0" baseline="0" dirty="0">
                    <a:latin typeface="Cambria Math" panose="02040503050406030204" pitchFamily="18" charset="0"/>
                  </a:rPr>
                  <a:t>_</a:t>
                </a:r>
                <a:r>
                  <a:rPr lang="en-US" i="0" baseline="0" dirty="0">
                    <a:latin typeface="Cambria Math" panose="02040503050406030204" pitchFamily="18" charset="0"/>
                  </a:rPr>
                  <a:t>𝑛=2(𝑎</a:t>
                </a:r>
                <a:r>
                  <a:rPr lang="en-US" b="0" i="0" baseline="0" dirty="0">
                    <a:latin typeface="Cambria Math" panose="02040503050406030204" pitchFamily="18" charset="0"/>
                  </a:rPr>
                  <a:t>_(</a:t>
                </a:r>
                <a:r>
                  <a:rPr lang="en-US" i="0" baseline="0" dirty="0">
                    <a:latin typeface="Cambria Math" panose="02040503050406030204" pitchFamily="18" charset="0"/>
                  </a:rPr>
                  <a:t>𝑛−2</a:t>
                </a:r>
                <a:r>
                  <a:rPr lang="en-US" b="0" i="0" baseline="0" dirty="0">
                    <a:latin typeface="Cambria Math" panose="02040503050406030204" pitchFamily="18" charset="0"/>
                  </a:rPr>
                  <a:t>)</a:t>
                </a:r>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𝑛−1</a:t>
                </a:r>
                <a:r>
                  <a:rPr lang="en-US" b="0" i="0" baseline="0" dirty="0">
                    <a:latin typeface="Cambria Math" panose="02040503050406030204" pitchFamily="18" charset="0"/>
                  </a:rPr>
                  <a:t>))</a:t>
                </a:r>
                <a:endParaRPr lang="en-US" baseline="0" dirty="0"/>
              </a:p>
              <a:p>
                <a:endParaRPr lang="en-US" baseline="0" dirty="0"/>
              </a:p>
              <a:p>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1=1, 𝑎</a:t>
                </a:r>
                <a:r>
                  <a:rPr lang="en-US" b="0" i="0" baseline="0" dirty="0">
                    <a:latin typeface="Cambria Math" panose="02040503050406030204" pitchFamily="18" charset="0"/>
                  </a:rPr>
                  <a:t>_</a:t>
                </a:r>
                <a:r>
                  <a:rPr lang="en-US" i="0" baseline="0" dirty="0">
                    <a:latin typeface="Cambria Math" panose="02040503050406030204" pitchFamily="18" charset="0"/>
                  </a:rPr>
                  <a:t>2=2, 𝑎</a:t>
                </a:r>
                <a:r>
                  <a:rPr lang="en-US" b="0" i="0" baseline="0" dirty="0">
                    <a:latin typeface="Cambria Math" panose="02040503050406030204" pitchFamily="18" charset="0"/>
                  </a:rPr>
                  <a:t>_</a:t>
                </a:r>
                <a:r>
                  <a:rPr lang="en-US" i="0" baseline="0" dirty="0">
                    <a:latin typeface="Cambria Math" panose="02040503050406030204" pitchFamily="18" charset="0"/>
                  </a:rPr>
                  <a:t>𝑛=(𝑎</a:t>
                </a:r>
                <a:r>
                  <a:rPr lang="en-US" b="0" i="0" baseline="0" dirty="0">
                    <a:latin typeface="Cambria Math" panose="02040503050406030204" pitchFamily="18" charset="0"/>
                  </a:rPr>
                  <a:t>_(</a:t>
                </a:r>
                <a:r>
                  <a:rPr lang="en-US" i="0" baseline="0" dirty="0">
                    <a:latin typeface="Cambria Math" panose="02040503050406030204" pitchFamily="18" charset="0"/>
                  </a:rPr>
                  <a:t>𝑛−2</a:t>
                </a:r>
                <a:r>
                  <a:rPr lang="en-US" b="0" i="0" baseline="0" dirty="0">
                    <a:latin typeface="Cambria Math" panose="02040503050406030204" pitchFamily="18" charset="0"/>
                  </a:rPr>
                  <a:t>))</a:t>
                </a:r>
                <a:r>
                  <a:rPr lang="en-US" i="0" baseline="0" dirty="0">
                    <a:latin typeface="Cambria Math" panose="02040503050406030204" pitchFamily="18" charset="0"/>
                  </a:rPr>
                  <a:t>(𝑎</a:t>
                </a:r>
                <a:r>
                  <a:rPr lang="en-US" b="0" i="0" baseline="0" dirty="0">
                    <a:latin typeface="Cambria Math" panose="02040503050406030204" pitchFamily="18" charset="0"/>
                  </a:rPr>
                  <a:t>_(</a:t>
                </a:r>
                <a:r>
                  <a:rPr lang="en-US" i="0" baseline="0" dirty="0">
                    <a:latin typeface="Cambria Math" panose="02040503050406030204" pitchFamily="18" charset="0"/>
                  </a:rPr>
                  <a:t>𝑛−1</a:t>
                </a:r>
                <a:r>
                  <a:rPr lang="en-US" b="0" i="0" baseline="0" dirty="0">
                    <a:latin typeface="Cambria Math" panose="02040503050406030204" pitchFamily="18" charset="0"/>
                  </a:rPr>
                  <a:t>))</a:t>
                </a:r>
                <a:endParaRPr lang="en-US" baseline="0" dirty="0"/>
              </a:p>
            </p:txBody>
          </p:sp>
        </mc:Fallback>
      </mc:AlternateContent>
      <p:sp>
        <p:nvSpPr>
          <p:cNvPr id="4" name="Slide Number Placeholder 3"/>
          <p:cNvSpPr>
            <a:spLocks noGrp="1"/>
          </p:cNvSpPr>
          <p:nvPr>
            <p:ph type="sldNum" sz="quarter" idx="10"/>
          </p:nvPr>
        </p:nvSpPr>
        <p:spPr/>
        <p:txBody>
          <a:bodyPr/>
          <a:lstStyle/>
          <a:p>
            <a:fld id="{E4000B33-EE8D-4D16-BE17-5EB444ABC479}"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This is arithmetic in the form where </a:t>
                </a:r>
                <a:r>
                  <a:rPr lang="en-US" i="1" dirty="0"/>
                  <a:t>d</a:t>
                </a:r>
                <a:r>
                  <a:rPr lang="en-US" i="0" dirty="0"/>
                  <a:t> = −5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=30−5</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=25</m:t>
                    </m:r>
                  </m:oMath>
                </a14:m>
                <a:endParaRPr lang="en-US" i="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𝑑</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−5, 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=25</m:t>
                      </m:r>
                    </m:oMath>
                  </m:oMathPara>
                </a14:m>
                <a:endParaRPr lang="en-US" dirty="0"/>
              </a:p>
              <a:p>
                <a:endParaRPr lang="en-US" dirty="0"/>
              </a:p>
              <a:p>
                <a:r>
                  <a:rPr lang="en-US" dirty="0"/>
                  <a:t>This is geometric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𝑛</m:t>
                        </m:r>
                        <m:r>
                          <a:rPr lang="en-US" b="0" i="1" smtClean="0">
                            <a:latin typeface="Cambria Math" panose="02040503050406030204" pitchFamily="18" charset="0"/>
                          </a:rPr>
                          <m:t>−1</m:t>
                        </m:r>
                      </m:sup>
                    </m:sSup>
                  </m:oMath>
                </a14:m>
                <a:r>
                  <a:rPr lang="en-US" dirty="0"/>
                  <a:t> where </a:t>
                </a:r>
                <a:r>
                  <a:rPr lang="en-US" i="1" dirty="0"/>
                  <a:t>r</a:t>
                </a:r>
                <a:r>
                  <a:rPr lang="en-US" i="0" dirty="0"/>
                  <a:t> = 11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=12</m:t>
                    </m:r>
                  </m:oMath>
                </a14:m>
                <a:endParaRPr lang="en-US" b="0" i="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r>
                            <a:rPr lang="en-US" b="0" i="1" smtClean="0">
                              <a:latin typeface="Cambria Math" panose="02040503050406030204" pitchFamily="18" charset="0"/>
                            </a:rPr>
                            <m:t>−1</m:t>
                          </m:r>
                        </m:sub>
                      </m:sSub>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=11·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=12</m:t>
                      </m:r>
                    </m:oMath>
                  </m:oMathPara>
                </a14:m>
                <a:endParaRPr lang="en-US" dirty="0"/>
              </a:p>
            </p:txBody>
          </p:sp>
        </mc:Choice>
        <mc:Fallback xmlns="">
          <p:sp>
            <p:nvSpPr>
              <p:cNvPr id="3" name="Notes Placeholder 2"/>
              <p:cNvSpPr>
                <a:spLocks noGrp="1"/>
              </p:cNvSpPr>
              <p:nvPr>
                <p:ph type="body" idx="1"/>
              </p:nvPr>
            </p:nvSpPr>
            <p:spPr/>
            <p:txBody>
              <a:bodyPr/>
              <a:lstStyle/>
              <a:p>
                <a:r>
                  <a:rPr lang="en-US" dirty="0"/>
                  <a:t>This is arithmetic in the form where </a:t>
                </a:r>
                <a:r>
                  <a:rPr lang="en-US" i="1" dirty="0"/>
                  <a:t>d</a:t>
                </a:r>
                <a:r>
                  <a:rPr lang="en-US" i="0" dirty="0"/>
                  <a:t> = −5 and </a:t>
                </a:r>
                <a:r>
                  <a:rPr lang="en-US" b="0" i="0">
                    <a:latin typeface="Cambria Math" panose="02040503050406030204" pitchFamily="18" charset="0"/>
                  </a:rPr>
                  <a:t>𝑎_1=30−5(1)=25</a:t>
                </a:r>
                <a:endParaRPr lang="en-US" i="0" dirty="0"/>
              </a:p>
              <a:p>
                <a:r>
                  <a:rPr lang="en-US" b="0" i="0">
                    <a:latin typeface="Cambria Math" panose="02040503050406030204" pitchFamily="18" charset="0"/>
                  </a:rPr>
                  <a:t>𝑎_𝑛=𝑎_(𝑛−1)+𝑑</a:t>
                </a:r>
                <a:endParaRPr lang="en-US" b="0" dirty="0"/>
              </a:p>
              <a:p>
                <a:r>
                  <a:rPr lang="en-US" b="0" i="0">
                    <a:latin typeface="Cambria Math" panose="02040503050406030204" pitchFamily="18" charset="0"/>
                  </a:rPr>
                  <a:t>𝑎_𝑛=𝑎_(𝑛−1)−5, 𝑎_1=25</a:t>
                </a:r>
                <a:endParaRPr lang="en-US" dirty="0"/>
              </a:p>
              <a:p>
                <a:endParaRPr lang="en-US" dirty="0"/>
              </a:p>
              <a:p>
                <a:r>
                  <a:rPr lang="en-US" dirty="0"/>
                  <a:t>This is geometric with </a:t>
                </a:r>
                <a:r>
                  <a:rPr lang="en-US" b="0" i="0">
                    <a:latin typeface="Cambria Math" panose="02040503050406030204" pitchFamily="18" charset="0"/>
                  </a:rPr>
                  <a:t>𝑎_𝑛=𝑎_1·𝑟^(𝑛−1)</a:t>
                </a:r>
                <a:r>
                  <a:rPr lang="en-US" dirty="0"/>
                  <a:t> where </a:t>
                </a:r>
                <a:r>
                  <a:rPr lang="en-US" i="1" dirty="0"/>
                  <a:t>r</a:t>
                </a:r>
                <a:r>
                  <a:rPr lang="en-US" i="0" dirty="0"/>
                  <a:t> = 2 and </a:t>
                </a:r>
                <a:r>
                  <a:rPr lang="en-US" b="0" i="0">
                    <a:latin typeface="Cambria Math" panose="02040503050406030204" pitchFamily="18" charset="0"/>
                  </a:rPr>
                  <a:t>𝑎_1=7</a:t>
                </a:r>
                <a:endParaRPr lang="en-US" b="0" i="0" dirty="0"/>
              </a:p>
              <a:p>
                <a:r>
                  <a:rPr lang="en-US" b="0" i="0">
                    <a:latin typeface="Cambria Math" panose="02040503050406030204" pitchFamily="18" charset="0"/>
                  </a:rPr>
                  <a:t>𝑎_𝑛=𝑟·𝑎_(𝑛−1)</a:t>
                </a:r>
                <a:endParaRPr lang="en-US" b="0" dirty="0"/>
              </a:p>
              <a:p>
                <a:r>
                  <a:rPr lang="en-US" b="0" i="0">
                    <a:latin typeface="Cambria Math" panose="02040503050406030204" pitchFamily="18" charset="0"/>
                  </a:rPr>
                  <a:t>𝑎_𝑛=2·𝑎_(𝑛−1),𝑎_1=7</a:t>
                </a:r>
                <a:endParaRPr lang="en-US" dirty="0"/>
              </a:p>
            </p:txBody>
          </p:sp>
        </mc:Fallback>
      </mc:AlternateContent>
      <p:sp>
        <p:nvSpPr>
          <p:cNvPr id="4" name="Slide Number Placeholder 3"/>
          <p:cNvSpPr>
            <a:spLocks noGrp="1"/>
          </p:cNvSpPr>
          <p:nvPr>
            <p:ph type="sldNum" sz="quarter" idx="5"/>
          </p:nvPr>
        </p:nvSpPr>
        <p:spPr/>
        <p:txBody>
          <a:bodyPr/>
          <a:lstStyle/>
          <a:p>
            <a:fld id="{574D7BC9-E4CF-496C-9FF9-4D76777C5BC1}" type="slidenum">
              <a:rPr lang="en-US" smtClean="0"/>
              <a:t>55</a:t>
            </a:fld>
            <a:endParaRPr lang="en-US"/>
          </a:p>
        </p:txBody>
      </p:sp>
    </p:spTree>
    <p:extLst>
      <p:ext uri="{BB962C8B-B14F-4D97-AF65-F5344CB8AC3E}">
        <p14:creationId xmlns:p14="http://schemas.microsoft.com/office/powerpoint/2010/main" val="42269965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66612"/>
                <a:r>
                  <a:rPr lang="en-US" i="0" dirty="0"/>
                  <a:t>This is arithmetic because it is adding with form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𝑑</m:t>
                    </m:r>
                  </m:oMath>
                </a14:m>
                <a:r>
                  <a:rPr lang="en-US" i="0" dirty="0"/>
                  <a:t>. </a:t>
                </a:r>
                <a:r>
                  <a:rPr lang="en-US" i="1" dirty="0"/>
                  <a:t>d</a:t>
                </a:r>
                <a:r>
                  <a:rPr lang="en-US" i="0" dirty="0"/>
                  <a:t> = 4</a:t>
                </a:r>
              </a:p>
              <a:p>
                <a:pPr defTabSz="966612"/>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𝑑</m:t>
                      </m:r>
                    </m:oMath>
                  </m:oMathPara>
                </a14:m>
                <a:endParaRPr lang="en-US" b="0" i="0" dirty="0"/>
              </a:p>
              <a:p>
                <a:pPr defTabSz="966612"/>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=7+</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4</m:t>
                      </m:r>
                    </m:oMath>
                  </m:oMathPara>
                </a14:m>
                <a:endParaRPr lang="en-US" b="0" i="0" dirty="0"/>
              </a:p>
              <a:p>
                <a:pPr defTabSz="966612"/>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=7+4</m:t>
                      </m:r>
                      <m:r>
                        <a:rPr lang="en-US" b="0" i="1" smtClean="0">
                          <a:latin typeface="Cambria Math" panose="02040503050406030204" pitchFamily="18" charset="0"/>
                        </a:rPr>
                        <m:t>𝑛</m:t>
                      </m:r>
                      <m:r>
                        <a:rPr lang="en-US" b="0" i="1" smtClean="0">
                          <a:latin typeface="Cambria Math" panose="02040503050406030204" pitchFamily="18" charset="0"/>
                        </a:rPr>
                        <m:t>−4</m:t>
                      </m:r>
                    </m:oMath>
                  </m:oMathPara>
                </a14:m>
                <a:endParaRPr lang="en-US" b="0" i="0" dirty="0"/>
              </a:p>
              <a:p>
                <a:pPr defTabSz="966612"/>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=4</m:t>
                      </m:r>
                      <m:r>
                        <a:rPr lang="en-US" b="0" i="1" smtClean="0">
                          <a:latin typeface="Cambria Math" panose="02040503050406030204" pitchFamily="18" charset="0"/>
                        </a:rPr>
                        <m:t>𝑛</m:t>
                      </m:r>
                      <m:r>
                        <a:rPr lang="en-US" b="0" i="1" smtClean="0">
                          <a:latin typeface="Cambria Math" panose="02040503050406030204" pitchFamily="18" charset="0"/>
                        </a:rPr>
                        <m:t>+3</m:t>
                      </m:r>
                    </m:oMath>
                  </m:oMathPara>
                </a14:m>
                <a:endParaRPr lang="en-US" i="0" dirty="0"/>
              </a:p>
              <a:p>
                <a:pPr defTabSz="966612"/>
                <a:endParaRPr lang="en-US" i="1" dirty="0"/>
              </a:p>
              <a:p>
                <a:r>
                  <a:rPr lang="en-US" i="0" dirty="0"/>
                  <a:t>This is geometric because it is multiplying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r>
                          <a:rPr lang="en-US" b="0" i="1" smtClean="0">
                            <a:latin typeface="Cambria Math" panose="02040503050406030204" pitchFamily="18" charset="0"/>
                          </a:rPr>
                          <m:t>−1</m:t>
                        </m:r>
                      </m:sub>
                    </m:sSub>
                  </m:oMath>
                </a14:m>
                <a:r>
                  <a:rPr lang="en-US" b="0" i="0" dirty="0">
                    <a:latin typeface="+mj-lt"/>
                  </a:rPr>
                  <a:t>. </a:t>
                </a:r>
                <a:r>
                  <a:rPr lang="en-US" b="0" i="1" dirty="0">
                    <a:latin typeface="+mj-lt"/>
                  </a:rPr>
                  <a:t>r</a:t>
                </a:r>
                <a:r>
                  <a:rPr lang="en-US" b="0" i="1" baseline="0" dirty="0">
                    <a:latin typeface="+mj-lt"/>
                  </a:rPr>
                  <a:t> = </a:t>
                </a:r>
                <a:r>
                  <a:rPr lang="en-US" b="0" i="0" baseline="0" dirty="0">
                    <a:latin typeface="+mj-lt"/>
                  </a:rPr>
                  <a:t>3</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𝑛</m:t>
                          </m:r>
                          <m:r>
                            <a:rPr lang="en-US" b="0" i="1" smtClean="0">
                              <a:latin typeface="Cambria Math" panose="02040503050406030204" pitchFamily="18" charset="0"/>
                            </a:rPr>
                            <m:t>−1</m:t>
                          </m:r>
                        </m:sup>
                      </m:sSup>
                    </m:oMath>
                  </m:oMathPara>
                </a14:m>
                <a:endParaRPr lang="en-US" b="0" i="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3</m:t>
                              </m:r>
                            </m:e>
                          </m:d>
                        </m:e>
                        <m:sup>
                          <m:r>
                            <a:rPr lang="en-US" b="0" i="1" smtClean="0">
                              <a:latin typeface="Cambria Math" panose="02040503050406030204" pitchFamily="18" charset="0"/>
                            </a:rPr>
                            <m:t>𝑛</m:t>
                          </m:r>
                          <m:r>
                            <a:rPr lang="en-US" b="0" i="1" smtClean="0">
                              <a:latin typeface="Cambria Math" panose="02040503050406030204" pitchFamily="18" charset="0"/>
                            </a:rPr>
                            <m:t>−1</m:t>
                          </m:r>
                        </m:sup>
                      </m:sSup>
                    </m:oMath>
                  </m:oMathPara>
                </a14:m>
                <a:endParaRPr lang="en-US" i="0" dirty="0"/>
              </a:p>
            </p:txBody>
          </p:sp>
        </mc:Choice>
        <mc:Fallback xmlns="">
          <p:sp>
            <p:nvSpPr>
              <p:cNvPr id="3" name="Notes Placeholder 2"/>
              <p:cNvSpPr>
                <a:spLocks noGrp="1"/>
              </p:cNvSpPr>
              <p:nvPr>
                <p:ph type="body" idx="1"/>
              </p:nvPr>
            </p:nvSpPr>
            <p:spPr/>
            <p:txBody>
              <a:bodyPr/>
              <a:lstStyle/>
              <a:p>
                <a:pPr defTabSz="966612"/>
                <a:r>
                  <a:rPr lang="en-US" i="0" dirty="0"/>
                  <a:t>This is arithmetic because it is adding with form </a:t>
                </a:r>
                <a:r>
                  <a:rPr lang="en-US" b="0" i="0">
                    <a:latin typeface="Cambria Math" panose="02040503050406030204" pitchFamily="18" charset="0"/>
                  </a:rPr>
                  <a:t>𝑎_𝑛=𝑎_(𝑛−1)+𝑑</a:t>
                </a:r>
                <a:r>
                  <a:rPr lang="en-US" i="0" dirty="0"/>
                  <a:t>. </a:t>
                </a:r>
                <a:r>
                  <a:rPr lang="en-US" i="1" dirty="0"/>
                  <a:t>d</a:t>
                </a:r>
                <a:r>
                  <a:rPr lang="en-US" i="0" dirty="0"/>
                  <a:t> = 4</a:t>
                </a:r>
              </a:p>
              <a:p>
                <a:pPr defTabSz="966612"/>
                <a:r>
                  <a:rPr lang="en-US" b="0" i="0">
                    <a:latin typeface="Cambria Math" panose="02040503050406030204" pitchFamily="18" charset="0"/>
                  </a:rPr>
                  <a:t>𝑎_𝑛=𝑎_1+(𝑛−1)𝑑</a:t>
                </a:r>
                <a:endParaRPr lang="en-US" b="0" i="0" dirty="0"/>
              </a:p>
              <a:p>
                <a:pPr defTabSz="966612"/>
                <a:r>
                  <a:rPr lang="en-US" b="0" i="0">
                    <a:latin typeface="Cambria Math" panose="02040503050406030204" pitchFamily="18" charset="0"/>
                  </a:rPr>
                  <a:t>𝑎_𝑛=7+(𝑛−1)4</a:t>
                </a:r>
                <a:endParaRPr lang="en-US" b="0" i="0" dirty="0"/>
              </a:p>
              <a:p>
                <a:pPr defTabSz="966612"/>
                <a:r>
                  <a:rPr lang="en-US" b="0" i="0">
                    <a:latin typeface="Cambria Math" panose="02040503050406030204" pitchFamily="18" charset="0"/>
                  </a:rPr>
                  <a:t>𝑎_𝑛=7+4𝑛−4</a:t>
                </a:r>
                <a:endParaRPr lang="en-US" b="0" i="0" dirty="0"/>
              </a:p>
              <a:p>
                <a:pPr defTabSz="966612"/>
                <a:r>
                  <a:rPr lang="en-US" b="0" i="0">
                    <a:latin typeface="Cambria Math" panose="02040503050406030204" pitchFamily="18" charset="0"/>
                  </a:rPr>
                  <a:t>𝑎_𝑛=4𝑛+3</a:t>
                </a:r>
                <a:endParaRPr lang="en-US" i="0" dirty="0"/>
              </a:p>
              <a:p>
                <a:pPr defTabSz="966612"/>
                <a:endParaRPr lang="en-US" i="1" dirty="0"/>
              </a:p>
              <a:p>
                <a:r>
                  <a:rPr lang="en-US" i="0" dirty="0"/>
                  <a:t>This is geometric because it is multiplying from </a:t>
                </a:r>
                <a:r>
                  <a:rPr lang="en-US" b="0" i="0">
                    <a:latin typeface="Cambria Math" panose="02040503050406030204" pitchFamily="18" charset="0"/>
                  </a:rPr>
                  <a:t>𝑎_𝑛=𝑟·𝑎_(𝑛−1)</a:t>
                </a:r>
                <a:r>
                  <a:rPr lang="en-US" b="0" i="0" dirty="0">
                    <a:latin typeface="+mj-lt"/>
                  </a:rPr>
                  <a:t>. </a:t>
                </a:r>
                <a:r>
                  <a:rPr lang="en-US" b="0" i="1" dirty="0">
                    <a:latin typeface="+mj-lt"/>
                  </a:rPr>
                  <a:t>r</a:t>
                </a:r>
                <a:r>
                  <a:rPr lang="en-US" b="0" i="1" baseline="0" dirty="0">
                    <a:latin typeface="+mj-lt"/>
                  </a:rPr>
                  <a:t> = 6</a:t>
                </a:r>
              </a:p>
              <a:p>
                <a:r>
                  <a:rPr lang="en-US" b="0" i="0">
                    <a:latin typeface="Cambria Math" panose="02040503050406030204" pitchFamily="18" charset="0"/>
                  </a:rPr>
                  <a:t>𝑎_𝑛=𝑎_1·𝑟^(𝑛−1)</a:t>
                </a:r>
                <a:endParaRPr lang="en-US" b="0" i="0" dirty="0"/>
              </a:p>
              <a:p>
                <a:r>
                  <a:rPr lang="en-US" b="0" i="0">
                    <a:latin typeface="Cambria Math" panose="02040503050406030204" pitchFamily="18" charset="0"/>
                  </a:rPr>
                  <a:t>𝑎_𝑛=5(6)^(𝑛−1)</a:t>
                </a:r>
                <a:endParaRPr lang="en-US" i="0" dirty="0"/>
              </a:p>
            </p:txBody>
          </p:sp>
        </mc:Fallback>
      </mc:AlternateContent>
      <p:sp>
        <p:nvSpPr>
          <p:cNvPr id="4" name="Slide Number Placeholder 3"/>
          <p:cNvSpPr>
            <a:spLocks noGrp="1"/>
          </p:cNvSpPr>
          <p:nvPr>
            <p:ph type="sldNum" sz="quarter" idx="5"/>
          </p:nvPr>
        </p:nvSpPr>
        <p:spPr/>
        <p:txBody>
          <a:bodyPr/>
          <a:lstStyle/>
          <a:p>
            <a:fld id="{574D7BC9-E4CF-496C-9FF9-4D76777C5BC1}" type="slidenum">
              <a:rPr lang="en-US" smtClean="0"/>
              <a:t>56</a:t>
            </a:fld>
            <a:endParaRPr lang="en-US"/>
          </a:p>
        </p:txBody>
      </p:sp>
    </p:spTree>
    <p:extLst>
      <p:ext uri="{BB962C8B-B14F-4D97-AF65-F5344CB8AC3E}">
        <p14:creationId xmlns:p14="http://schemas.microsoft.com/office/powerpoint/2010/main" val="19452914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i="0" dirty="0">
                    <a:latin typeface="Cambria Math" panose="02040503050406030204" pitchFamily="18" charset="0"/>
                  </a:rPr>
                  <a:t>If lose 85%, then still have 15%</a:t>
                </a:r>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1</m:t>
                          </m:r>
                        </m:sub>
                      </m:sSub>
                      <m:r>
                        <a:rPr lang="en-US" i="1" dirty="0" smtClean="0">
                          <a:latin typeface="Cambria Math" panose="02040503050406030204" pitchFamily="18" charset="0"/>
                        </a:rPr>
                        <m:t>=500,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𝑛</m:t>
                          </m:r>
                        </m:sub>
                      </m:sSub>
                      <m:r>
                        <a:rPr lang="en-US" i="1" dirty="0" smtClean="0">
                          <a:latin typeface="Cambria Math" panose="02040503050406030204" pitchFamily="18" charset="0"/>
                        </a:rPr>
                        <m:t>=0.15</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𝑛</m:t>
                          </m:r>
                          <m:r>
                            <a:rPr lang="en-US" i="1" dirty="0" smtClean="0">
                              <a:latin typeface="Cambria Math" panose="02040503050406030204" pitchFamily="18" charset="0"/>
                            </a:rPr>
                            <m:t>−1</m:t>
                          </m:r>
                        </m:sub>
                      </m:sSub>
                      <m:r>
                        <a:rPr lang="en-US" i="1" dirty="0" smtClean="0">
                          <a:latin typeface="Cambria Math" panose="02040503050406030204" pitchFamily="18" charset="0"/>
                        </a:rPr>
                        <m:t>+100</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=500</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=0.15</m:t>
                      </m:r>
                      <m:d>
                        <m:dPr>
                          <m:ctrlPr>
                            <a:rPr lang="en-US" b="0" i="1" smtClean="0">
                              <a:latin typeface="Cambria Math" panose="02040503050406030204" pitchFamily="18" charset="0"/>
                            </a:rPr>
                          </m:ctrlPr>
                        </m:dPr>
                        <m:e>
                          <m:r>
                            <a:rPr lang="en-US" b="0" i="1" smtClean="0">
                              <a:latin typeface="Cambria Math" panose="02040503050406030204" pitchFamily="18" charset="0"/>
                            </a:rPr>
                            <m:t>500</m:t>
                          </m:r>
                        </m:e>
                      </m:d>
                      <m:r>
                        <a:rPr lang="en-US" b="0" i="1" smtClean="0">
                          <a:latin typeface="Cambria Math" panose="02040503050406030204" pitchFamily="18" charset="0"/>
                        </a:rPr>
                        <m:t>+100=175</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r>
                        <a:rPr lang="en-US" b="0" i="1" smtClean="0">
                          <a:latin typeface="Cambria Math" panose="02040503050406030204" pitchFamily="18" charset="0"/>
                        </a:rPr>
                        <m:t>=0.15</m:t>
                      </m:r>
                      <m:d>
                        <m:dPr>
                          <m:ctrlPr>
                            <a:rPr lang="en-US" b="0" i="1" smtClean="0">
                              <a:latin typeface="Cambria Math" panose="02040503050406030204" pitchFamily="18" charset="0"/>
                            </a:rPr>
                          </m:ctrlPr>
                        </m:dPr>
                        <m:e>
                          <m:r>
                            <a:rPr lang="en-US" b="0" i="1" smtClean="0">
                              <a:latin typeface="Cambria Math" panose="02040503050406030204" pitchFamily="18" charset="0"/>
                            </a:rPr>
                            <m:t>175</m:t>
                          </m:r>
                        </m:e>
                      </m:d>
                      <m:r>
                        <a:rPr lang="en-US" b="0" i="1" smtClean="0">
                          <a:latin typeface="Cambria Math" panose="02040503050406030204" pitchFamily="18" charset="0"/>
                        </a:rPr>
                        <m:t>+100=126.25</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4</m:t>
                          </m:r>
                        </m:sub>
                      </m:sSub>
                      <m:r>
                        <a:rPr lang="en-US" b="0" i="1" smtClean="0">
                          <a:latin typeface="Cambria Math" panose="02040503050406030204" pitchFamily="18" charset="0"/>
                        </a:rPr>
                        <m:t>=0.15</m:t>
                      </m:r>
                      <m:d>
                        <m:dPr>
                          <m:ctrlPr>
                            <a:rPr lang="en-US" b="0" i="1" smtClean="0">
                              <a:latin typeface="Cambria Math" panose="02040503050406030204" pitchFamily="18" charset="0"/>
                            </a:rPr>
                          </m:ctrlPr>
                        </m:dPr>
                        <m:e>
                          <m:r>
                            <a:rPr lang="en-US" b="0" i="1" smtClean="0">
                              <a:latin typeface="Cambria Math" panose="02040503050406030204" pitchFamily="18" charset="0"/>
                            </a:rPr>
                            <m:t>126.25</m:t>
                          </m:r>
                        </m:e>
                      </m:d>
                      <m:r>
                        <a:rPr lang="en-US" b="0" i="1" smtClean="0">
                          <a:latin typeface="Cambria Math" panose="02040503050406030204" pitchFamily="18" charset="0"/>
                        </a:rPr>
                        <m:t>+100=118.9375</m:t>
                      </m:r>
                    </m:oMath>
                  </m:oMathPara>
                </a14:m>
                <a:endParaRPr lang="en-US" dirty="0"/>
              </a:p>
              <a:p>
                <a:r>
                  <a:rPr lang="en-US" dirty="0"/>
                  <a:t>about 119 mosquitoes</a:t>
                </a:r>
              </a:p>
              <a:p>
                <a:endParaRPr lang="en-US" dirty="0"/>
              </a:p>
              <a:p>
                <a:r>
                  <a:rPr lang="en-US" dirty="0"/>
                  <a:t>Find lots of points by using calculator with .15·ans+100</a:t>
                </a:r>
              </a:p>
              <a:p>
                <a:r>
                  <a:rPr lang="en-US" dirty="0"/>
                  <a:t>Approaches 118 mosquitoes</a:t>
                </a:r>
              </a:p>
            </p:txBody>
          </p:sp>
        </mc:Choice>
        <mc:Fallback xmlns="">
          <p:sp>
            <p:nvSpPr>
              <p:cNvPr id="3" name="Notes Placeholder 2"/>
              <p:cNvSpPr>
                <a:spLocks noGrp="1"/>
              </p:cNvSpPr>
              <p:nvPr>
                <p:ph type="body" idx="1"/>
              </p:nvPr>
            </p:nvSpPr>
            <p:spPr/>
            <p:txBody>
              <a:bodyPr/>
              <a:lstStyle/>
              <a:p>
                <a:r>
                  <a:rPr lang="en-US" i="0" dirty="0">
                    <a:latin typeface="Cambria Math" panose="02040503050406030204" pitchFamily="18" charset="0"/>
                  </a:rPr>
                  <a:t>If lose 85%, then still have 15%</a:t>
                </a:r>
              </a:p>
              <a:p>
                <a:r>
                  <a:rPr lang="en-US" i="0" dirty="0">
                    <a:latin typeface="Cambria Math" panose="02040503050406030204" pitchFamily="18" charset="0"/>
                  </a:rPr>
                  <a:t> 𝑎</a:t>
                </a:r>
                <a:r>
                  <a:rPr lang="en-US" b="0" i="0" dirty="0">
                    <a:latin typeface="Cambria Math" panose="02040503050406030204" pitchFamily="18" charset="0"/>
                  </a:rPr>
                  <a:t>_</a:t>
                </a:r>
                <a:r>
                  <a:rPr lang="en-US" i="0" dirty="0">
                    <a:latin typeface="Cambria Math" panose="02040503050406030204" pitchFamily="18" charset="0"/>
                  </a:rPr>
                  <a:t>1=500, 𝑎</a:t>
                </a:r>
                <a:r>
                  <a:rPr lang="en-US" b="0" i="0" dirty="0">
                    <a:latin typeface="Cambria Math" panose="02040503050406030204" pitchFamily="18" charset="0"/>
                  </a:rPr>
                  <a:t>_</a:t>
                </a:r>
                <a:r>
                  <a:rPr lang="en-US" i="0" dirty="0">
                    <a:latin typeface="Cambria Math" panose="02040503050406030204" pitchFamily="18" charset="0"/>
                  </a:rPr>
                  <a:t>𝑛=0.15𝑎</a:t>
                </a:r>
                <a:r>
                  <a:rPr lang="en-US" b="0" i="0" dirty="0">
                    <a:latin typeface="Cambria Math" panose="02040503050406030204" pitchFamily="18" charset="0"/>
                  </a:rPr>
                  <a:t>_(</a:t>
                </a:r>
                <a:r>
                  <a:rPr lang="en-US" i="0" dirty="0">
                    <a:latin typeface="Cambria Math" panose="02040503050406030204" pitchFamily="18" charset="0"/>
                  </a:rPr>
                  <a:t>𝑛−1</a:t>
                </a:r>
                <a:r>
                  <a:rPr lang="en-US" b="0" i="0" dirty="0">
                    <a:latin typeface="Cambria Math" panose="02040503050406030204" pitchFamily="18" charset="0"/>
                  </a:rPr>
                  <a:t>)</a:t>
                </a:r>
                <a:r>
                  <a:rPr lang="en-US" i="0" dirty="0">
                    <a:latin typeface="Cambria Math" panose="02040503050406030204" pitchFamily="18" charset="0"/>
                  </a:rPr>
                  <a:t>+100</a:t>
                </a:r>
                <a:endParaRPr lang="en-US" dirty="0"/>
              </a:p>
              <a:p>
                <a:endParaRPr lang="en-US" dirty="0"/>
              </a:p>
              <a:p>
                <a:r>
                  <a:rPr lang="en-US" b="0" i="0">
                    <a:latin typeface="Cambria Math" panose="02040503050406030204" pitchFamily="18" charset="0"/>
                  </a:rPr>
                  <a:t>𝑎_1=500</a:t>
                </a:r>
                <a:endParaRPr lang="en-US" b="0" dirty="0"/>
              </a:p>
              <a:p>
                <a:r>
                  <a:rPr lang="en-US" b="0" i="0">
                    <a:latin typeface="Cambria Math" panose="02040503050406030204" pitchFamily="18" charset="0"/>
                  </a:rPr>
                  <a:t>𝑎_2=0.15(500)+100=175</a:t>
                </a:r>
                <a:endParaRPr lang="en-US" b="0" dirty="0"/>
              </a:p>
              <a:p>
                <a:r>
                  <a:rPr lang="en-US" b="0" i="0">
                    <a:latin typeface="Cambria Math" panose="02040503050406030204" pitchFamily="18" charset="0"/>
                  </a:rPr>
                  <a:t>𝑎_3=0.15(175)+100=126.25</a:t>
                </a:r>
                <a:endParaRPr lang="en-US" b="0" dirty="0"/>
              </a:p>
              <a:p>
                <a:r>
                  <a:rPr lang="en-US" b="0" i="0">
                    <a:latin typeface="Cambria Math" panose="02040503050406030204" pitchFamily="18" charset="0"/>
                  </a:rPr>
                  <a:t>𝑎_4=0.15(126.25)+100=118.9375</a:t>
                </a:r>
                <a:endParaRPr lang="en-US" dirty="0"/>
              </a:p>
              <a:p>
                <a:r>
                  <a:rPr lang="en-US" dirty="0"/>
                  <a:t>about 119 mosquitoes</a:t>
                </a:r>
              </a:p>
              <a:p>
                <a:endParaRPr lang="en-US" dirty="0"/>
              </a:p>
              <a:p>
                <a:r>
                  <a:rPr lang="en-US" dirty="0"/>
                  <a:t>Find lots of points by using calculator with .15·ans+100</a:t>
                </a:r>
              </a:p>
              <a:p>
                <a:r>
                  <a:rPr lang="en-US" dirty="0"/>
                  <a:t>Approaches 118 mosquitoes</a:t>
                </a:r>
              </a:p>
            </p:txBody>
          </p:sp>
        </mc:Fallback>
      </mc:AlternateContent>
      <p:sp>
        <p:nvSpPr>
          <p:cNvPr id="4" name="Slide Number Placeholder 3"/>
          <p:cNvSpPr>
            <a:spLocks noGrp="1"/>
          </p:cNvSpPr>
          <p:nvPr>
            <p:ph type="sldNum" sz="quarter" idx="5"/>
          </p:nvPr>
        </p:nvSpPr>
        <p:spPr/>
        <p:txBody>
          <a:bodyPr/>
          <a:lstStyle/>
          <a:p>
            <a:fld id="{7CEA4DCC-79CF-482B-B6FE-1521FBD85472}" type="slidenum">
              <a:rPr lang="en-US" smtClean="0"/>
              <a:t>57</a:t>
            </a:fld>
            <a:endParaRPr lang="en-US"/>
          </a:p>
        </p:txBody>
      </p:sp>
    </p:spTree>
    <p:extLst>
      <p:ext uri="{BB962C8B-B14F-4D97-AF65-F5344CB8AC3E}">
        <p14:creationId xmlns:p14="http://schemas.microsoft.com/office/powerpoint/2010/main" val="27475576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indent="-228600">
                  <a:buAutoNum type="alphaLcPeriod"/>
                </a:pPr>
                <a:r>
                  <a:rPr lang="en-US" dirty="0"/>
                  <a:t>Monthly interest rate is 0.09/12=0.0075</a:t>
                </a:r>
                <a:br>
                  <a:rPr lang="en-US"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0" smtClean="0">
                            <a:latin typeface="Cambria Math" panose="02040503050406030204" pitchFamily="18" charset="0"/>
                          </a:rPr>
                          <m:t>0</m:t>
                        </m:r>
                      </m:sub>
                    </m:sSub>
                    <m:r>
                      <a:rPr lang="en-US" b="0" i="0" smtClean="0">
                        <a:latin typeface="Cambria Math" panose="02040503050406030204" pitchFamily="18" charset="0"/>
                      </a:rPr>
                      <m:t>=2000;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+0.0075</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−91.37=1.0075</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−91.37</m:t>
                    </m:r>
                  </m:oMath>
                </a14:m>
                <a:br>
                  <a:rPr lang="en-US" b="0"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=1.0075</m:t>
                    </m:r>
                    <m:d>
                      <m:dPr>
                        <m:ctrlPr>
                          <a:rPr lang="en-US" b="0" i="1" smtClean="0">
                            <a:latin typeface="Cambria Math" panose="02040503050406030204" pitchFamily="18" charset="0"/>
                          </a:rPr>
                        </m:ctrlPr>
                      </m:dPr>
                      <m:e>
                        <m:r>
                          <a:rPr lang="en-US" b="0" i="1" smtClean="0">
                            <a:latin typeface="Cambria Math" panose="02040503050406030204" pitchFamily="18" charset="0"/>
                          </a:rPr>
                          <m:t>2000</m:t>
                        </m:r>
                      </m:e>
                    </m:d>
                    <m:r>
                      <a:rPr lang="en-US" b="0" i="1" smtClean="0">
                        <a:latin typeface="Cambria Math" panose="02040503050406030204" pitchFamily="18" charset="0"/>
                      </a:rPr>
                      <m:t>−91.37=1923.63</m:t>
                    </m:r>
                  </m:oMath>
                </a14:m>
                <a:br>
                  <a:rPr lang="en-US" b="0"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=1.0075</m:t>
                    </m:r>
                    <m:d>
                      <m:dPr>
                        <m:ctrlPr>
                          <a:rPr lang="en-US" b="0" i="1" smtClean="0">
                            <a:latin typeface="Cambria Math" panose="02040503050406030204" pitchFamily="18" charset="0"/>
                          </a:rPr>
                        </m:ctrlPr>
                      </m:dPr>
                      <m:e>
                        <m:r>
                          <a:rPr lang="en-US" b="0" i="1" smtClean="0">
                            <a:latin typeface="Cambria Math" panose="02040503050406030204" pitchFamily="18" charset="0"/>
                          </a:rPr>
                          <m:t>1923.63</m:t>
                        </m:r>
                      </m:e>
                    </m:d>
                    <m:r>
                      <a:rPr lang="en-US" b="0" i="1" smtClean="0">
                        <a:latin typeface="Cambria Math" panose="02040503050406030204" pitchFamily="18" charset="0"/>
                      </a:rPr>
                      <m:t>−91.37=1846.69</m:t>
                    </m:r>
                  </m:oMath>
                </a14:m>
                <a:br>
                  <a:rPr lang="en-US" b="0"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r>
                      <a:rPr lang="en-US" b="0" i="1" smtClean="0">
                        <a:latin typeface="Cambria Math" panose="02040503050406030204" pitchFamily="18" charset="0"/>
                      </a:rPr>
                      <m:t>=1.0075</m:t>
                    </m:r>
                    <m:d>
                      <m:dPr>
                        <m:ctrlPr>
                          <a:rPr lang="en-US" b="0" i="1" smtClean="0">
                            <a:latin typeface="Cambria Math" panose="02040503050406030204" pitchFamily="18" charset="0"/>
                          </a:rPr>
                        </m:ctrlPr>
                      </m:dPr>
                      <m:e>
                        <m:r>
                          <a:rPr lang="en-US" b="0" i="1" smtClean="0">
                            <a:latin typeface="Cambria Math" panose="02040503050406030204" pitchFamily="18" charset="0"/>
                          </a:rPr>
                          <m:t>1846.69</m:t>
                        </m:r>
                      </m:e>
                    </m:d>
                    <m:r>
                      <a:rPr lang="en-US" b="0" i="1" smtClean="0">
                        <a:latin typeface="Cambria Math" panose="02040503050406030204" pitchFamily="18" charset="0"/>
                      </a:rPr>
                      <m:t>−91.37=1769.17</m:t>
                    </m:r>
                  </m:oMath>
                </a14:m>
                <a:br>
                  <a:rPr lang="en-US" b="0"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4</m:t>
                        </m:r>
                      </m:sub>
                    </m:sSub>
                    <m:r>
                      <a:rPr lang="en-US" b="0" i="1" smtClean="0">
                        <a:latin typeface="Cambria Math" panose="02040503050406030204" pitchFamily="18" charset="0"/>
                      </a:rPr>
                      <m:t>=1.0075</m:t>
                    </m:r>
                    <m:d>
                      <m:dPr>
                        <m:ctrlPr>
                          <a:rPr lang="en-US" b="0" i="1" smtClean="0">
                            <a:latin typeface="Cambria Math" panose="02040503050406030204" pitchFamily="18" charset="0"/>
                          </a:rPr>
                        </m:ctrlPr>
                      </m:dPr>
                      <m:e>
                        <m:r>
                          <a:rPr lang="en-US" b="0" i="1" smtClean="0">
                            <a:latin typeface="Cambria Math" panose="02040503050406030204" pitchFamily="18" charset="0"/>
                          </a:rPr>
                          <m:t>1769.17</m:t>
                        </m:r>
                      </m:e>
                    </m:d>
                    <m:r>
                      <a:rPr lang="en-US" b="0" i="1" smtClean="0">
                        <a:latin typeface="Cambria Math" panose="02040503050406030204" pitchFamily="18" charset="0"/>
                      </a:rPr>
                      <m:t>−91.37=1691.07</m:t>
                    </m:r>
                  </m:oMath>
                </a14:m>
                <a:br>
                  <a:rPr lang="en-US" b="0"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5</m:t>
                        </m:r>
                      </m:sub>
                    </m:sSub>
                    <m:r>
                      <a:rPr lang="en-US" b="0" i="1" smtClean="0">
                        <a:latin typeface="Cambria Math" panose="02040503050406030204" pitchFamily="18" charset="0"/>
                      </a:rPr>
                      <m:t>=1.0075</m:t>
                    </m:r>
                    <m:d>
                      <m:dPr>
                        <m:ctrlPr>
                          <a:rPr lang="en-US" b="0" i="1" smtClean="0">
                            <a:latin typeface="Cambria Math" panose="02040503050406030204" pitchFamily="18" charset="0"/>
                          </a:rPr>
                        </m:ctrlPr>
                      </m:dPr>
                      <m:e>
                        <m:r>
                          <a:rPr lang="en-US" b="0" i="1" smtClean="0">
                            <a:latin typeface="Cambria Math" panose="02040503050406030204" pitchFamily="18" charset="0"/>
                          </a:rPr>
                          <m:t>1691.07</m:t>
                        </m:r>
                      </m:e>
                    </m:d>
                    <m:r>
                      <a:rPr lang="en-US" b="0" i="1" smtClean="0">
                        <a:latin typeface="Cambria Math" panose="02040503050406030204" pitchFamily="18" charset="0"/>
                      </a:rPr>
                      <m:t>−91.37=1612.38</m:t>
                    </m:r>
                  </m:oMath>
                </a14:m>
                <a:endParaRPr lang="en-US" b="0" dirty="0"/>
              </a:p>
              <a:p>
                <a:pPr marL="228600" indent="-228600">
                  <a:buAutoNum type="alphaLcPeriod"/>
                </a:pPr>
                <a:r>
                  <a:rPr lang="en-US" b="0" dirty="0"/>
                  <a:t>Use a calculator and enter 1.0075(2000)-91.37 and press enter. Then enter 1.0075(</a:t>
                </a:r>
                <a:r>
                  <a:rPr lang="en-US" b="0" dirty="0" err="1"/>
                  <a:t>ans</a:t>
                </a:r>
                <a:r>
                  <a:rPr lang="en-US" b="0" dirty="0"/>
                  <a:t>)-91.37 and press enter repeatedly until reaching 0.</a:t>
                </a:r>
                <a:br>
                  <a:rPr lang="en-US" b="0" dirty="0"/>
                </a:br>
                <a:r>
                  <a:rPr lang="en-US" b="0" dirty="0"/>
                  <a:t>$90.68</a:t>
                </a:r>
              </a:p>
            </p:txBody>
          </p:sp>
        </mc:Choice>
        <mc:Fallback xmlns="">
          <p:sp>
            <p:nvSpPr>
              <p:cNvPr id="3" name="Notes Placeholder 2"/>
              <p:cNvSpPr>
                <a:spLocks noGrp="1"/>
              </p:cNvSpPr>
              <p:nvPr>
                <p:ph type="body" idx="1"/>
              </p:nvPr>
            </p:nvSpPr>
            <p:spPr/>
            <p:txBody>
              <a:bodyPr/>
              <a:lstStyle/>
              <a:p>
                <a:pPr marL="228600" indent="-228600">
                  <a:buAutoNum type="alphaLcPeriod"/>
                </a:pPr>
                <a:r>
                  <a:rPr lang="en-US" dirty="0"/>
                  <a:t>Monthly interest rate is 0.09/12=0.0075</a:t>
                </a:r>
                <a:br>
                  <a:rPr lang="en-US" dirty="0"/>
                </a:br>
                <a:r>
                  <a:rPr lang="en-US" b="0" i="0">
                    <a:latin typeface="Cambria Math" panose="02040503050406030204" pitchFamily="18" charset="0"/>
                  </a:rPr>
                  <a:t>𝑎_0=2000; 𝑎_𝑛=𝑎_(𝑛−1)+0.0075𝑎_(𝑛−1)−91.37=1.0075𝑎_(𝑛−1)−91.37</a:t>
                </a:r>
                <a:br>
                  <a:rPr lang="en-US" b="0" dirty="0"/>
                </a:br>
                <a:r>
                  <a:rPr lang="en-US" b="0" i="0">
                    <a:latin typeface="Cambria Math" panose="02040503050406030204" pitchFamily="18" charset="0"/>
                  </a:rPr>
                  <a:t>𝑎_1=1.0075(2000)−91.37=1923.63</a:t>
                </a:r>
                <a:br>
                  <a:rPr lang="en-US" b="0" dirty="0"/>
                </a:br>
                <a:r>
                  <a:rPr lang="en-US" b="0" i="0">
                    <a:latin typeface="Cambria Math" panose="02040503050406030204" pitchFamily="18" charset="0"/>
                  </a:rPr>
                  <a:t>𝑎_2=1.0075(1923.63)−91.37=1846.69</a:t>
                </a:r>
                <a:br>
                  <a:rPr lang="en-US" b="0" dirty="0"/>
                </a:br>
                <a:r>
                  <a:rPr lang="en-US" b="0" i="0">
                    <a:latin typeface="Cambria Math" panose="02040503050406030204" pitchFamily="18" charset="0"/>
                  </a:rPr>
                  <a:t>𝑎_3=1.0075(1846.69)−91.37=1769.17</a:t>
                </a:r>
                <a:br>
                  <a:rPr lang="en-US" b="0" dirty="0"/>
                </a:br>
                <a:r>
                  <a:rPr lang="en-US" b="0" i="0">
                    <a:latin typeface="Cambria Math" panose="02040503050406030204" pitchFamily="18" charset="0"/>
                  </a:rPr>
                  <a:t>𝑎_4=1.0075(1769.17)−91.37=1691.07</a:t>
                </a:r>
                <a:br>
                  <a:rPr lang="en-US" b="0" dirty="0"/>
                </a:br>
                <a:r>
                  <a:rPr lang="en-US" b="0" i="0">
                    <a:latin typeface="Cambria Math" panose="02040503050406030204" pitchFamily="18" charset="0"/>
                  </a:rPr>
                  <a:t>𝑎_5=1.0075(1691.07)−91.37=1612.38</a:t>
                </a:r>
                <a:endParaRPr lang="en-US" b="0" dirty="0"/>
              </a:p>
              <a:p>
                <a:pPr marL="228600" indent="-228600">
                  <a:buAutoNum type="alphaLcPeriod"/>
                </a:pPr>
                <a:r>
                  <a:rPr lang="en-US" b="0" dirty="0"/>
                  <a:t>Use a calculator and enter 1.0075(2000)-91.37 and press enter. Then enter 1.0075(</a:t>
                </a:r>
                <a:r>
                  <a:rPr lang="en-US" b="0" dirty="0" err="1"/>
                  <a:t>ans</a:t>
                </a:r>
                <a:r>
                  <a:rPr lang="en-US" b="0" dirty="0"/>
                  <a:t>)-91.37 and press enter repeatedly until reaching 0.</a:t>
                </a:r>
                <a:br>
                  <a:rPr lang="en-US" b="0" dirty="0"/>
                </a:br>
                <a:r>
                  <a:rPr lang="en-US" b="0" dirty="0"/>
                  <a:t>$90.68</a:t>
                </a:r>
              </a:p>
            </p:txBody>
          </p:sp>
        </mc:Fallback>
      </mc:AlternateContent>
      <p:sp>
        <p:nvSpPr>
          <p:cNvPr id="4" name="Slide Number Placeholder 3"/>
          <p:cNvSpPr>
            <a:spLocks noGrp="1"/>
          </p:cNvSpPr>
          <p:nvPr>
            <p:ph type="sldNum" sz="quarter" idx="5"/>
          </p:nvPr>
        </p:nvSpPr>
        <p:spPr/>
        <p:txBody>
          <a:bodyPr/>
          <a:lstStyle/>
          <a:p>
            <a:fld id="{7CEA4DCC-79CF-482B-B6FE-1521FBD85472}" type="slidenum">
              <a:rPr lang="en-US" smtClean="0"/>
              <a:t>58</a:t>
            </a:fld>
            <a:endParaRPr lang="en-US"/>
          </a:p>
        </p:txBody>
      </p:sp>
    </p:spTree>
    <p:extLst>
      <p:ext uri="{BB962C8B-B14F-4D97-AF65-F5344CB8AC3E}">
        <p14:creationId xmlns:p14="http://schemas.microsoft.com/office/powerpoint/2010/main" val="1868053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−3=−</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−3=−2</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−3=−</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4</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2</m:t>
                          </m:r>
                        </m:den>
                      </m:f>
                      <m:d>
                        <m:dPr>
                          <m:ctrlPr>
                            <a:rPr lang="en-US" b="0" i="1" smtClean="0">
                              <a:latin typeface="Cambria Math" panose="02040503050406030204" pitchFamily="18" charset="0"/>
                            </a:rPr>
                          </m:ctrlPr>
                        </m:dPr>
                        <m:e>
                          <m:r>
                            <a:rPr lang="en-US" b="0" i="0" smtClean="0">
                              <a:latin typeface="Cambria Math" panose="02040503050406030204" pitchFamily="18" charset="0"/>
                            </a:rPr>
                            <m:t>4</m:t>
                          </m:r>
                        </m:e>
                      </m:d>
                      <m:r>
                        <a:rPr lang="en-US" b="0" i="0" smtClean="0">
                          <a:latin typeface="Cambria Math" panose="02040503050406030204" pitchFamily="18" charset="0"/>
                        </a:rPr>
                        <m:t>−3=−1</m:t>
                      </m:r>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1−1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0</m:t>
                          </m:r>
                        </m:sup>
                      </m:sSup>
                      <m:r>
                        <a:rPr lang="en-US" b="0" i="1" smtClean="0">
                          <a:latin typeface="Cambria Math" panose="02040503050406030204" pitchFamily="18" charset="0"/>
                        </a:rPr>
                        <m:t>=1</m:t>
                      </m:r>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1</m:t>
                          </m:r>
                        </m:sup>
                      </m:sSup>
                      <m:r>
                        <a:rPr lang="en-US" b="0" i="1" smtClean="0">
                          <a:latin typeface="Cambria Math" panose="02040503050406030204" pitchFamily="18" charset="0"/>
                        </a:rPr>
                        <m:t>=4</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3−1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r>
                        <a:rPr lang="en-US" b="0" i="1" smtClean="0">
                          <a:latin typeface="Cambria Math" panose="02040503050406030204" pitchFamily="18" charset="0"/>
                        </a:rPr>
                        <m:t>=16</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4</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4−1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3</m:t>
                          </m:r>
                        </m:sup>
                      </m:sSup>
                      <m:r>
                        <a:rPr lang="en-US" b="0" i="1" smtClean="0">
                          <a:latin typeface="Cambria Math" panose="02040503050406030204" pitchFamily="18" charset="0"/>
                        </a:rPr>
                        <m:t>=64</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𝑎_1=1/2 (1)−3=−5/2</a:t>
                </a:r>
                <a:endParaRPr lang="en-US" b="0" dirty="0"/>
              </a:p>
              <a:p>
                <a:r>
                  <a:rPr lang="en-US" b="0" i="0">
                    <a:latin typeface="Cambria Math" panose="02040503050406030204" pitchFamily="18" charset="0"/>
                  </a:rPr>
                  <a:t>𝑎_2=1/2 (2)−3=−2</a:t>
                </a:r>
                <a:endParaRPr lang="en-US" b="0" dirty="0"/>
              </a:p>
              <a:p>
                <a:r>
                  <a:rPr lang="en-US" b="0" i="0">
                    <a:latin typeface="Cambria Math" panose="02040503050406030204" pitchFamily="18" charset="0"/>
                  </a:rPr>
                  <a:t>𝑎_3=1/2 (3)−3=−3/2</a:t>
                </a:r>
                <a:endParaRPr lang="en-US" b="0" dirty="0"/>
              </a:p>
              <a:p>
                <a:r>
                  <a:rPr lang="en-US" b="0" i="0">
                    <a:latin typeface="Cambria Math" panose="02040503050406030204" pitchFamily="18" charset="0"/>
                  </a:rPr>
                  <a:t>𝑎_4=1/2 (4)−3=−1</a:t>
                </a:r>
                <a:endParaRPr lang="en-US" b="0" dirty="0"/>
              </a:p>
              <a:p>
                <a:endParaRPr lang="en-US" dirty="0"/>
              </a:p>
              <a:p>
                <a:r>
                  <a:rPr lang="en-US" b="0" i="0">
                    <a:latin typeface="Cambria Math" panose="02040503050406030204" pitchFamily="18" charset="0"/>
                  </a:rPr>
                  <a:t>𝑓(1)=2^(1−1)=2^0=1</a:t>
                </a:r>
                <a:endParaRPr lang="en-US" dirty="0"/>
              </a:p>
              <a:p>
                <a:r>
                  <a:rPr lang="en-US" b="0" i="0">
                    <a:latin typeface="Cambria Math" panose="02040503050406030204" pitchFamily="18" charset="0"/>
                  </a:rPr>
                  <a:t>𝑓(2)=2^(2−1)=2^1=2</a:t>
                </a:r>
                <a:endParaRPr lang="en-US" b="0" dirty="0"/>
              </a:p>
              <a:p>
                <a:r>
                  <a:rPr lang="en-US" b="0" i="0">
                    <a:latin typeface="Cambria Math" panose="02040503050406030204" pitchFamily="18" charset="0"/>
                  </a:rPr>
                  <a:t>𝑓(3)=2^(3−1)=2^2=4</a:t>
                </a:r>
                <a:endParaRPr lang="en-US" b="0" dirty="0"/>
              </a:p>
              <a:p>
                <a:r>
                  <a:rPr lang="en-US" b="0" i="0">
                    <a:latin typeface="Cambria Math" panose="02040503050406030204" pitchFamily="18" charset="0"/>
                  </a:rPr>
                  <a:t>𝑓(4)=2^(4−1)=2^3=8</a:t>
                </a:r>
                <a:endParaRPr lang="en-US" dirty="0"/>
              </a:p>
            </p:txBody>
          </p:sp>
        </mc:Fallback>
      </mc:AlternateContent>
      <p:sp>
        <p:nvSpPr>
          <p:cNvPr id="4" name="Slide Number Placeholder 3"/>
          <p:cNvSpPr>
            <a:spLocks noGrp="1"/>
          </p:cNvSpPr>
          <p:nvPr>
            <p:ph type="sldNum" sz="quarter" idx="5"/>
          </p:nvPr>
        </p:nvSpPr>
        <p:spPr/>
        <p:txBody>
          <a:bodyPr/>
          <a:lstStyle/>
          <a:p>
            <a:fld id="{7CEA4DCC-79CF-482B-B6FE-1521FBD85472}" type="slidenum">
              <a:rPr lang="en-US" smtClean="0"/>
              <a:t>6</a:t>
            </a:fld>
            <a:endParaRPr lang="en-US"/>
          </a:p>
        </p:txBody>
      </p:sp>
    </p:spTree>
    <p:extLst>
      <p:ext uri="{BB962C8B-B14F-4D97-AF65-F5344CB8AC3E}">
        <p14:creationId xmlns:p14="http://schemas.microsoft.com/office/powerpoint/2010/main" val="3916934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2</m:t>
                          </m:r>
                        </m:num>
                        <m:den>
                          <m:sSup>
                            <m:sSupPr>
                              <m:ctrlPr>
                                <a:rPr lang="en-US" b="0" i="1" baseline="0" dirty="0" smtClean="0">
                                  <a:latin typeface="Cambria Math" panose="02040503050406030204" pitchFamily="18" charset="0"/>
                                </a:rPr>
                              </m:ctrlPr>
                            </m:sSupPr>
                            <m:e>
                              <m:r>
                                <a:rPr lang="en-US" i="1" baseline="0" dirty="0" smtClean="0">
                                  <a:latin typeface="Cambria Math" panose="02040503050406030204" pitchFamily="18" charset="0"/>
                                </a:rPr>
                                <m:t>5</m:t>
                              </m:r>
                            </m:e>
                            <m:sup>
                              <m:r>
                                <a:rPr lang="en-US" i="1" baseline="0" dirty="0" smtClean="0">
                                  <a:latin typeface="Cambria Math" panose="02040503050406030204" pitchFamily="18" charset="0"/>
                                </a:rPr>
                                <m:t>1</m:t>
                              </m:r>
                            </m:sup>
                          </m:sSup>
                        </m:den>
                      </m:f>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2</m:t>
                          </m:r>
                        </m:num>
                        <m:den>
                          <m:sSup>
                            <m:sSupPr>
                              <m:ctrlPr>
                                <a:rPr lang="en-US" b="0" i="1" baseline="0" dirty="0" smtClean="0">
                                  <a:latin typeface="Cambria Math" panose="02040503050406030204" pitchFamily="18" charset="0"/>
                                </a:rPr>
                              </m:ctrlPr>
                            </m:sSupPr>
                            <m:e>
                              <m:r>
                                <a:rPr lang="en-US" i="1" baseline="0" dirty="0" smtClean="0">
                                  <a:latin typeface="Cambria Math" panose="02040503050406030204" pitchFamily="18" charset="0"/>
                                </a:rPr>
                                <m:t>5</m:t>
                              </m:r>
                            </m:e>
                            <m:sup>
                              <m:r>
                                <a:rPr lang="en-US" i="1" baseline="0" dirty="0" smtClean="0">
                                  <a:latin typeface="Cambria Math" panose="02040503050406030204" pitchFamily="18" charset="0"/>
                                </a:rPr>
                                <m:t>2</m:t>
                              </m:r>
                            </m:sup>
                          </m:sSup>
                        </m:den>
                      </m:f>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2</m:t>
                          </m:r>
                        </m:num>
                        <m:den>
                          <m:sSup>
                            <m:sSupPr>
                              <m:ctrlPr>
                                <a:rPr lang="en-US" b="0" i="1" baseline="0" dirty="0" smtClean="0">
                                  <a:latin typeface="Cambria Math" panose="02040503050406030204" pitchFamily="18" charset="0"/>
                                </a:rPr>
                              </m:ctrlPr>
                            </m:sSupPr>
                            <m:e>
                              <m:r>
                                <a:rPr lang="en-US" i="1" baseline="0" dirty="0" smtClean="0">
                                  <a:latin typeface="Cambria Math" panose="02040503050406030204" pitchFamily="18" charset="0"/>
                                </a:rPr>
                                <m:t>5</m:t>
                              </m:r>
                            </m:e>
                            <m:sup>
                              <m:r>
                                <a:rPr lang="en-US" i="1" baseline="0" dirty="0" smtClean="0">
                                  <a:latin typeface="Cambria Math" panose="02040503050406030204" pitchFamily="18" charset="0"/>
                                </a:rPr>
                                <m:t>3</m:t>
                              </m:r>
                            </m:sup>
                          </m:sSup>
                        </m:den>
                      </m:f>
                      <m:r>
                        <a:rPr lang="en-US" i="1" baseline="0" dirty="0" smtClean="0">
                          <a:latin typeface="Cambria Math" panose="02040503050406030204" pitchFamily="18" charset="0"/>
                        </a:rPr>
                        <m:t>,</m:t>
                      </m:r>
                      <m:f>
                        <m:fPr>
                          <m:ctrlPr>
                            <a:rPr lang="en-US" i="1" baseline="0" dirty="0" smtClean="0">
                              <a:latin typeface="Cambria Math" panose="02040503050406030204" pitchFamily="18" charset="0"/>
                            </a:rPr>
                          </m:ctrlPr>
                        </m:fPr>
                        <m:num>
                          <m:r>
                            <a:rPr lang="en-US" i="1" baseline="0" dirty="0" smtClean="0">
                              <a:latin typeface="Cambria Math" panose="02040503050406030204" pitchFamily="18" charset="0"/>
                            </a:rPr>
                            <m:t>2</m:t>
                          </m:r>
                        </m:num>
                        <m:den>
                          <m:sSup>
                            <m:sSupPr>
                              <m:ctrlPr>
                                <a:rPr lang="en-US" b="0" i="1" baseline="0" dirty="0" smtClean="0">
                                  <a:latin typeface="Cambria Math" panose="02040503050406030204" pitchFamily="18" charset="0"/>
                                </a:rPr>
                              </m:ctrlPr>
                            </m:sSupPr>
                            <m:e>
                              <m:r>
                                <a:rPr lang="en-US" i="1" baseline="0" dirty="0" smtClean="0">
                                  <a:latin typeface="Cambria Math" panose="02040503050406030204" pitchFamily="18" charset="0"/>
                                </a:rPr>
                                <m:t>5</m:t>
                              </m:r>
                            </m:e>
                            <m:sup>
                              <m:r>
                                <a:rPr lang="en-US" i="1" baseline="0" dirty="0" smtClean="0">
                                  <a:latin typeface="Cambria Math" panose="02040503050406030204" pitchFamily="18" charset="0"/>
                                </a:rPr>
                                <m:t>4</m:t>
                              </m:r>
                            </m:sup>
                          </m:sSup>
                        </m:den>
                      </m:f>
                      <m:r>
                        <a:rPr lang="en-US" i="1" baseline="0" dirty="0" smtClean="0">
                          <a:latin typeface="Cambria Math" panose="02040503050406030204" pitchFamily="18" charset="0"/>
                        </a:rPr>
                        <m:t>, … </m:t>
                      </m:r>
                      <m:r>
                        <a:rPr lang="en-US" i="1" baseline="0" dirty="0">
                          <a:latin typeface="Cambria Math" panose="02040503050406030204" pitchFamily="18" charset="0"/>
                          <a:sym typeface="Wingdings" pitchFamily="2" charset="2"/>
                        </a:rPr>
                        <m:t> </m:t>
                      </m:r>
                      <m:sSub>
                        <m:sSubPr>
                          <m:ctrlPr>
                            <a:rPr lang="en-US" b="0" i="1" baseline="0" dirty="0" smtClean="0">
                              <a:latin typeface="Cambria Math" panose="02040503050406030204" pitchFamily="18" charset="0"/>
                              <a:sym typeface="Wingdings" pitchFamily="2" charset="2"/>
                            </a:rPr>
                          </m:ctrlPr>
                        </m:sSubPr>
                        <m:e>
                          <m:r>
                            <a:rPr lang="en-US" i="1" baseline="0" dirty="0">
                              <a:latin typeface="Cambria Math" panose="02040503050406030204" pitchFamily="18" charset="0"/>
                              <a:sym typeface="Wingdings" pitchFamily="2" charset="2"/>
                            </a:rPr>
                            <m:t>𝑎</m:t>
                          </m:r>
                        </m:e>
                        <m:sub>
                          <m:r>
                            <a:rPr lang="en-US" i="1" baseline="0" dirty="0">
                              <a:latin typeface="Cambria Math" panose="02040503050406030204" pitchFamily="18" charset="0"/>
                              <a:sym typeface="Wingdings" pitchFamily="2" charset="2"/>
                            </a:rPr>
                            <m:t>𝑛</m:t>
                          </m:r>
                        </m:sub>
                      </m:sSub>
                      <m:r>
                        <a:rPr lang="en-US" i="1" baseline="0" dirty="0">
                          <a:latin typeface="Cambria Math" panose="02040503050406030204" pitchFamily="18" charset="0"/>
                          <a:sym typeface="Wingdings" pitchFamily="2" charset="2"/>
                        </a:rPr>
                        <m:t>=</m:t>
                      </m:r>
                      <m:f>
                        <m:fPr>
                          <m:ctrlPr>
                            <a:rPr lang="en-US" b="0" i="1" baseline="0" dirty="0">
                              <a:latin typeface="Cambria Math" panose="02040503050406030204" pitchFamily="18" charset="0"/>
                              <a:sym typeface="Wingdings" pitchFamily="2" charset="2"/>
                            </a:rPr>
                          </m:ctrlPr>
                        </m:fPr>
                        <m:num>
                          <m:r>
                            <a:rPr lang="en-US" i="1" baseline="0" dirty="0">
                              <a:latin typeface="Cambria Math" panose="02040503050406030204" pitchFamily="18" charset="0"/>
                              <a:sym typeface="Wingdings" pitchFamily="2" charset="2"/>
                            </a:rPr>
                            <m:t>2</m:t>
                          </m:r>
                        </m:num>
                        <m:den>
                          <m:sSup>
                            <m:sSupPr>
                              <m:ctrlPr>
                                <a:rPr lang="en-US" b="0" i="1" baseline="0" dirty="0" smtClean="0">
                                  <a:latin typeface="Cambria Math" panose="02040503050406030204" pitchFamily="18" charset="0"/>
                                  <a:sym typeface="Wingdings" pitchFamily="2" charset="2"/>
                                </a:rPr>
                              </m:ctrlPr>
                            </m:sSupPr>
                            <m:e>
                              <m:r>
                                <a:rPr lang="en-US" i="1" baseline="0" dirty="0">
                                  <a:latin typeface="Cambria Math" panose="02040503050406030204" pitchFamily="18" charset="0"/>
                                  <a:sym typeface="Wingdings" pitchFamily="2" charset="2"/>
                                </a:rPr>
                                <m:t>5</m:t>
                              </m:r>
                            </m:e>
                            <m:sup>
                              <m:r>
                                <a:rPr lang="en-US" i="1" baseline="0" dirty="0">
                                  <a:latin typeface="Cambria Math" panose="02040503050406030204" pitchFamily="18" charset="0"/>
                                  <a:sym typeface="Wingdings" pitchFamily="2" charset="2"/>
                                </a:rPr>
                                <m:t>𝑛</m:t>
                              </m:r>
                            </m:sup>
                          </m:sSup>
                        </m:den>
                      </m:f>
                    </m:oMath>
                  </m:oMathPara>
                </a14:m>
                <a:endParaRPr lang="en-US" baseline="0" dirty="0">
                  <a:sym typeface="Wingdings" pitchFamily="2" charset="2"/>
                </a:endParaRPr>
              </a:p>
              <a:p>
                <a:endParaRPr lang="en-US" baseline="0" dirty="0">
                  <a:sym typeface="Wingdings" pitchFamily="2" charset="2"/>
                </a:endParaRPr>
              </a:p>
              <a:p>
                <a:pPr/>
                <a14:m>
                  <m:oMathPara xmlns:m="http://schemas.openxmlformats.org/officeDocument/2006/math">
                    <m:oMathParaPr>
                      <m:jc m:val="centerGroup"/>
                    </m:oMathParaPr>
                    <m:oMath xmlns:m="http://schemas.openxmlformats.org/officeDocument/2006/math">
                      <m:r>
                        <a:rPr lang="en-US" b="0" i="1" baseline="0" dirty="0" smtClean="0">
                          <a:latin typeface="Cambria Math" panose="02040503050406030204" pitchFamily="18" charset="0"/>
                          <a:sym typeface="Wingdings" pitchFamily="2" charset="2"/>
                        </a:rPr>
                        <m:t>3.1, 3.1+</m:t>
                      </m:r>
                      <m:d>
                        <m:dPr>
                          <m:ctrlPr>
                            <a:rPr lang="en-US" b="0" i="1" baseline="0" dirty="0" smtClean="0">
                              <a:latin typeface="Cambria Math" panose="02040503050406030204" pitchFamily="18" charset="0"/>
                              <a:sym typeface="Wingdings" pitchFamily="2" charset="2"/>
                            </a:rPr>
                          </m:ctrlPr>
                        </m:dPr>
                        <m:e>
                          <m:r>
                            <a:rPr lang="en-US" b="0" i="1" baseline="0" dirty="0" smtClean="0">
                              <a:latin typeface="Cambria Math" panose="02040503050406030204" pitchFamily="18" charset="0"/>
                              <a:sym typeface="Wingdings" pitchFamily="2" charset="2"/>
                            </a:rPr>
                            <m:t>1</m:t>
                          </m:r>
                        </m:e>
                      </m:d>
                      <m:r>
                        <a:rPr lang="en-US" b="0" i="1" baseline="0" dirty="0" smtClean="0">
                          <a:latin typeface="Cambria Math" panose="02040503050406030204" pitchFamily="18" charset="0"/>
                          <a:sym typeface="Wingdings" pitchFamily="2" charset="2"/>
                        </a:rPr>
                        <m:t>0.7, 3.1+</m:t>
                      </m:r>
                      <m:d>
                        <m:dPr>
                          <m:ctrlPr>
                            <a:rPr lang="en-US" b="0" i="1" baseline="0" dirty="0" smtClean="0">
                              <a:latin typeface="Cambria Math" panose="02040503050406030204" pitchFamily="18" charset="0"/>
                              <a:sym typeface="Wingdings" pitchFamily="2" charset="2"/>
                            </a:rPr>
                          </m:ctrlPr>
                        </m:dPr>
                        <m:e>
                          <m:r>
                            <a:rPr lang="en-US" b="0" i="1" baseline="0" dirty="0" smtClean="0">
                              <a:latin typeface="Cambria Math" panose="02040503050406030204" pitchFamily="18" charset="0"/>
                              <a:sym typeface="Wingdings" pitchFamily="2" charset="2"/>
                            </a:rPr>
                            <m:t>2</m:t>
                          </m:r>
                        </m:e>
                      </m:d>
                      <m:r>
                        <a:rPr lang="en-US" b="0" i="1" baseline="0" dirty="0" smtClean="0">
                          <a:latin typeface="Cambria Math" panose="02040503050406030204" pitchFamily="18" charset="0"/>
                          <a:sym typeface="Wingdings" pitchFamily="2" charset="2"/>
                        </a:rPr>
                        <m:t>0.7, 3.1+</m:t>
                      </m:r>
                      <m:d>
                        <m:dPr>
                          <m:ctrlPr>
                            <a:rPr lang="en-US" b="0" i="1" baseline="0" dirty="0" smtClean="0">
                              <a:latin typeface="Cambria Math" panose="02040503050406030204" pitchFamily="18" charset="0"/>
                              <a:sym typeface="Wingdings" pitchFamily="2" charset="2"/>
                            </a:rPr>
                          </m:ctrlPr>
                        </m:dPr>
                        <m:e>
                          <m:r>
                            <a:rPr lang="en-US" b="0" i="1" baseline="0" dirty="0" smtClean="0">
                              <a:latin typeface="Cambria Math" panose="02040503050406030204" pitchFamily="18" charset="0"/>
                              <a:sym typeface="Wingdings" pitchFamily="2" charset="2"/>
                            </a:rPr>
                            <m:t>3</m:t>
                          </m:r>
                        </m:e>
                      </m:d>
                      <m:r>
                        <a:rPr lang="en-US" b="0" i="1" baseline="0" dirty="0" smtClean="0">
                          <a:latin typeface="Cambria Math" panose="02040503050406030204" pitchFamily="18" charset="0"/>
                          <a:sym typeface="Wingdings" pitchFamily="2" charset="2"/>
                        </a:rPr>
                        <m:t>0.7</m:t>
                      </m:r>
                      <m:r>
                        <a:rPr lang="en-US" i="1" baseline="0" dirty="0" smtClean="0">
                          <a:latin typeface="Cambria Math" panose="02040503050406030204" pitchFamily="18" charset="0"/>
                          <a:sym typeface="Wingdings" pitchFamily="2" charset="2"/>
                        </a:rPr>
                        <m:t>, …  </m:t>
                      </m:r>
                      <m:sSub>
                        <m:sSubPr>
                          <m:ctrlPr>
                            <a:rPr lang="en-US" b="0" i="1" baseline="0" dirty="0" smtClean="0">
                              <a:latin typeface="Cambria Math" panose="02040503050406030204" pitchFamily="18" charset="0"/>
                              <a:sym typeface="Wingdings" pitchFamily="2" charset="2"/>
                            </a:rPr>
                          </m:ctrlPr>
                        </m:sSubPr>
                        <m:e>
                          <m:r>
                            <a:rPr lang="en-US" i="1" baseline="0" dirty="0" smtClean="0">
                              <a:latin typeface="Cambria Math" panose="02040503050406030204" pitchFamily="18" charset="0"/>
                              <a:sym typeface="Wingdings" pitchFamily="2" charset="2"/>
                            </a:rPr>
                            <m:t>𝑎</m:t>
                          </m:r>
                        </m:e>
                        <m:sub>
                          <m:r>
                            <a:rPr lang="en-US" b="0" i="1" baseline="0" dirty="0" smtClean="0">
                              <a:latin typeface="Cambria Math" panose="02040503050406030204" pitchFamily="18" charset="0"/>
                              <a:sym typeface="Wingdings" pitchFamily="2" charset="2"/>
                            </a:rPr>
                            <m:t>𝑛</m:t>
                          </m:r>
                        </m:sub>
                      </m:sSub>
                      <m:r>
                        <a:rPr lang="en-US" i="1" baseline="0" dirty="0">
                          <a:latin typeface="Cambria Math" panose="02040503050406030204" pitchFamily="18" charset="0"/>
                          <a:sym typeface="Wingdings" pitchFamily="2" charset="2"/>
                        </a:rPr>
                        <m:t>=</m:t>
                      </m:r>
                      <m:r>
                        <a:rPr lang="en-US" b="0" i="1" baseline="0" dirty="0" smtClean="0">
                          <a:latin typeface="Cambria Math" panose="02040503050406030204" pitchFamily="18" charset="0"/>
                          <a:sym typeface="Wingdings" pitchFamily="2" charset="2"/>
                        </a:rPr>
                        <m:t>3.1+</m:t>
                      </m:r>
                      <m:d>
                        <m:dPr>
                          <m:ctrlPr>
                            <a:rPr lang="en-US" b="0" i="1" baseline="0" dirty="0" smtClean="0">
                              <a:latin typeface="Cambria Math" panose="02040503050406030204" pitchFamily="18" charset="0"/>
                              <a:sym typeface="Wingdings" pitchFamily="2" charset="2"/>
                            </a:rPr>
                          </m:ctrlPr>
                        </m:dPr>
                        <m:e>
                          <m:r>
                            <a:rPr lang="en-US" b="0" i="1" baseline="0" dirty="0" smtClean="0">
                              <a:latin typeface="Cambria Math" panose="02040503050406030204" pitchFamily="18" charset="0"/>
                              <a:sym typeface="Wingdings" pitchFamily="2" charset="2"/>
                            </a:rPr>
                            <m:t>𝑛</m:t>
                          </m:r>
                          <m:r>
                            <a:rPr lang="en-US" b="0" i="1" baseline="0" dirty="0" smtClean="0">
                              <a:latin typeface="Cambria Math" panose="02040503050406030204" pitchFamily="18" charset="0"/>
                              <a:sym typeface="Wingdings" pitchFamily="2" charset="2"/>
                            </a:rPr>
                            <m:t>−1</m:t>
                          </m:r>
                        </m:e>
                      </m:d>
                      <m:r>
                        <a:rPr lang="en-US" b="0" i="1" baseline="0" dirty="0" smtClean="0">
                          <a:latin typeface="Cambria Math" panose="02040503050406030204" pitchFamily="18" charset="0"/>
                          <a:sym typeface="Wingdings" pitchFamily="2" charset="2"/>
                        </a:rPr>
                        <m:t>0.7=3.1+0.7</m:t>
                      </m:r>
                      <m:r>
                        <a:rPr lang="en-US" b="0" i="1" baseline="0" dirty="0" smtClean="0">
                          <a:latin typeface="Cambria Math" panose="02040503050406030204" pitchFamily="18" charset="0"/>
                          <a:sym typeface="Wingdings" pitchFamily="2" charset="2"/>
                        </a:rPr>
                        <m:t>𝑛</m:t>
                      </m:r>
                      <m:r>
                        <a:rPr lang="en-US" b="0" i="1" baseline="0" dirty="0" smtClean="0">
                          <a:latin typeface="Cambria Math" panose="02040503050406030204" pitchFamily="18" charset="0"/>
                          <a:sym typeface="Wingdings" pitchFamily="2" charset="2"/>
                        </a:rPr>
                        <m:t>−0.7=0.7</m:t>
                      </m:r>
                      <m:r>
                        <a:rPr lang="en-US" b="0" i="1" baseline="0" dirty="0" smtClean="0">
                          <a:latin typeface="Cambria Math" panose="02040503050406030204" pitchFamily="18" charset="0"/>
                          <a:sym typeface="Wingdings" pitchFamily="2" charset="2"/>
                        </a:rPr>
                        <m:t>𝑛</m:t>
                      </m:r>
                      <m:r>
                        <a:rPr lang="en-US" b="0" i="1" baseline="0" dirty="0" smtClean="0">
                          <a:latin typeface="Cambria Math" panose="02040503050406030204" pitchFamily="18" charset="0"/>
                          <a:sym typeface="Wingdings" pitchFamily="2" charset="2"/>
                        </a:rPr>
                        <m:t>+2.4</m:t>
                      </m:r>
                    </m:oMath>
                  </m:oMathPara>
                </a14:m>
                <a:endParaRPr lang="en-US" baseline="0" dirty="0"/>
              </a:p>
              <a:p>
                <a:endParaRPr lang="en-US" dirty="0"/>
              </a:p>
            </p:txBody>
          </p:sp>
        </mc:Choice>
        <mc:Fallback xmlns="">
          <p:sp>
            <p:nvSpPr>
              <p:cNvPr id="3" name="Notes Placeholder 2"/>
              <p:cNvSpPr>
                <a:spLocks noGrp="1"/>
              </p:cNvSpPr>
              <p:nvPr>
                <p:ph type="body" idx="1"/>
              </p:nvPr>
            </p:nvSpPr>
            <p:spPr/>
            <p:txBody>
              <a:bodyPr/>
              <a:lstStyle/>
              <a:p>
                <a:r>
                  <a:rPr lang="en-US" i="0" baseline="0" dirty="0">
                    <a:latin typeface="Cambria Math" panose="02040503050406030204" pitchFamily="18" charset="0"/>
                  </a:rPr>
                  <a:t>2/5</a:t>
                </a:r>
                <a:r>
                  <a:rPr lang="en-US" b="0" i="0" baseline="0" dirty="0">
                    <a:latin typeface="Cambria Math" panose="02040503050406030204" pitchFamily="18" charset="0"/>
                  </a:rPr>
                  <a:t>^</a:t>
                </a:r>
                <a:r>
                  <a:rPr lang="en-US" i="0" baseline="0" dirty="0">
                    <a:latin typeface="Cambria Math" panose="02040503050406030204" pitchFamily="18" charset="0"/>
                  </a:rPr>
                  <a:t>1</a:t>
                </a:r>
                <a:r>
                  <a:rPr lang="en-US" b="0" i="0" baseline="0" dirty="0">
                    <a:latin typeface="Cambria Math" panose="02040503050406030204" pitchFamily="18" charset="0"/>
                  </a:rPr>
                  <a:t> </a:t>
                </a:r>
                <a:r>
                  <a:rPr lang="en-US" i="0" baseline="0" dirty="0">
                    <a:latin typeface="Cambria Math" panose="02040503050406030204" pitchFamily="18" charset="0"/>
                  </a:rPr>
                  <a:t>,2/5</a:t>
                </a:r>
                <a:r>
                  <a:rPr lang="en-US" b="0" i="0" baseline="0" dirty="0">
                    <a:latin typeface="Cambria Math" panose="02040503050406030204" pitchFamily="18" charset="0"/>
                  </a:rPr>
                  <a:t>^</a:t>
                </a:r>
                <a:r>
                  <a:rPr lang="en-US" i="0" baseline="0" dirty="0">
                    <a:latin typeface="Cambria Math" panose="02040503050406030204" pitchFamily="18" charset="0"/>
                  </a:rPr>
                  <a:t>2</a:t>
                </a:r>
                <a:r>
                  <a:rPr lang="en-US" b="0" i="0" baseline="0" dirty="0">
                    <a:latin typeface="Cambria Math" panose="02040503050406030204" pitchFamily="18" charset="0"/>
                  </a:rPr>
                  <a:t> </a:t>
                </a:r>
                <a:r>
                  <a:rPr lang="en-US" i="0" baseline="0" dirty="0">
                    <a:latin typeface="Cambria Math" panose="02040503050406030204" pitchFamily="18" charset="0"/>
                  </a:rPr>
                  <a:t>,2/5</a:t>
                </a:r>
                <a:r>
                  <a:rPr lang="en-US" b="0" i="0" baseline="0" dirty="0">
                    <a:latin typeface="Cambria Math" panose="02040503050406030204" pitchFamily="18" charset="0"/>
                  </a:rPr>
                  <a:t>^</a:t>
                </a:r>
                <a:r>
                  <a:rPr lang="en-US" i="0" baseline="0" dirty="0">
                    <a:latin typeface="Cambria Math" panose="02040503050406030204" pitchFamily="18" charset="0"/>
                  </a:rPr>
                  <a:t>3</a:t>
                </a:r>
                <a:r>
                  <a:rPr lang="en-US" b="0" i="0" baseline="0" dirty="0">
                    <a:latin typeface="Cambria Math" panose="02040503050406030204" pitchFamily="18" charset="0"/>
                  </a:rPr>
                  <a:t> </a:t>
                </a:r>
                <a:r>
                  <a:rPr lang="en-US" i="0" baseline="0" dirty="0">
                    <a:latin typeface="Cambria Math" panose="02040503050406030204" pitchFamily="18" charset="0"/>
                  </a:rPr>
                  <a:t>,2/5</a:t>
                </a:r>
                <a:r>
                  <a:rPr lang="en-US" b="0" i="0" baseline="0" dirty="0">
                    <a:latin typeface="Cambria Math" panose="02040503050406030204" pitchFamily="18" charset="0"/>
                  </a:rPr>
                  <a:t>^</a:t>
                </a:r>
                <a:r>
                  <a:rPr lang="en-US" i="0" baseline="0" dirty="0">
                    <a:latin typeface="Cambria Math" panose="02040503050406030204" pitchFamily="18" charset="0"/>
                  </a:rPr>
                  <a:t>4</a:t>
                </a:r>
                <a:r>
                  <a:rPr lang="en-US" b="0" i="0" baseline="0" dirty="0">
                    <a:latin typeface="Cambria Math" panose="02040503050406030204" pitchFamily="18" charset="0"/>
                  </a:rPr>
                  <a:t> </a:t>
                </a:r>
                <a:r>
                  <a:rPr lang="en-US" i="0" baseline="0" dirty="0">
                    <a:latin typeface="Cambria Math" panose="02040503050406030204" pitchFamily="18" charset="0"/>
                  </a:rPr>
                  <a:t>, … </a:t>
                </a:r>
                <a:r>
                  <a:rPr lang="en-US" i="0" baseline="0" dirty="0">
                    <a:latin typeface="Cambria Math" panose="02040503050406030204" pitchFamily="18" charset="0"/>
                    <a:sym typeface="Wingdings" pitchFamily="2" charset="2"/>
                  </a:rPr>
                  <a:t> 𝑎</a:t>
                </a:r>
                <a:r>
                  <a:rPr lang="en-US" b="0" i="0" baseline="0" dirty="0">
                    <a:latin typeface="Cambria Math" panose="02040503050406030204" pitchFamily="18" charset="0"/>
                    <a:sym typeface="Wingdings" pitchFamily="2" charset="2"/>
                  </a:rPr>
                  <a:t>_</a:t>
                </a:r>
                <a:r>
                  <a:rPr lang="en-US" i="0" baseline="0" dirty="0">
                    <a:latin typeface="Cambria Math" panose="02040503050406030204" pitchFamily="18" charset="0"/>
                    <a:sym typeface="Wingdings" pitchFamily="2" charset="2"/>
                  </a:rPr>
                  <a:t>𝑛=2</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5</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𝑛</a:t>
                </a:r>
                <a:r>
                  <a:rPr lang="en-US" b="0" i="0" baseline="0" dirty="0">
                    <a:latin typeface="Cambria Math" panose="02040503050406030204" pitchFamily="18" charset="0"/>
                    <a:sym typeface="Wingdings" pitchFamily="2" charset="2"/>
                  </a:rPr>
                  <a:t> </a:t>
                </a:r>
                <a:endParaRPr lang="en-US" baseline="0" dirty="0">
                  <a:sym typeface="Wingdings" pitchFamily="2" charset="2"/>
                </a:endParaRPr>
              </a:p>
              <a:p>
                <a:endParaRPr lang="en-US" baseline="0" dirty="0">
                  <a:sym typeface="Wingdings" pitchFamily="2" charset="2"/>
                </a:endParaRPr>
              </a:p>
              <a:p>
                <a:r>
                  <a:rPr lang="en-US" i="0" baseline="0" dirty="0">
                    <a:latin typeface="Cambria Math" panose="02040503050406030204" pitchFamily="18" charset="0"/>
                    <a:sym typeface="Wingdings" pitchFamily="2" charset="2"/>
                  </a:rPr>
                  <a:t>2(1)+1, 2(2)+1, 2(3)+1, …  𝑎</a:t>
                </a:r>
                <a:r>
                  <a:rPr lang="en-US" b="0" i="0" baseline="0" dirty="0">
                    <a:latin typeface="Cambria Math" panose="02040503050406030204" pitchFamily="18" charset="0"/>
                    <a:sym typeface="Wingdings" pitchFamily="2" charset="2"/>
                  </a:rPr>
                  <a:t>_𝑛</a:t>
                </a:r>
                <a:r>
                  <a:rPr lang="en-US" i="0" baseline="0" dirty="0">
                    <a:latin typeface="Cambria Math" panose="02040503050406030204" pitchFamily="18" charset="0"/>
                    <a:sym typeface="Wingdings" pitchFamily="2" charset="2"/>
                  </a:rPr>
                  <a:t>=2𝑛+1</a:t>
                </a:r>
                <a:endParaRPr lang="en-US" baseline="0" dirty="0"/>
              </a:p>
              <a:p>
                <a:endParaRPr lang="en-US" dirty="0"/>
              </a:p>
            </p:txBody>
          </p:sp>
        </mc:Fallback>
      </mc:AlternateContent>
      <p:sp>
        <p:nvSpPr>
          <p:cNvPr id="4" name="Slide Number Placeholder 3"/>
          <p:cNvSpPr>
            <a:spLocks noGrp="1"/>
          </p:cNvSpPr>
          <p:nvPr>
            <p:ph type="sldNum" sz="quarter" idx="10"/>
          </p:nvPr>
        </p:nvSpPr>
        <p:spPr/>
        <p:txBody>
          <a:bodyPr/>
          <a:lstStyle/>
          <a:p>
            <a:fld id="{574D7BC9-E4CF-496C-9FF9-4D76777C5BC1}" type="slidenum">
              <a:rPr lang="en-US" smtClean="0"/>
              <a:t>7</a:t>
            </a:fld>
            <a:endParaRPr lang="en-US"/>
          </a:p>
        </p:txBody>
      </p:sp>
    </p:spTree>
    <p:extLst>
      <p:ext uri="{BB962C8B-B14F-4D97-AF65-F5344CB8AC3E}">
        <p14:creationId xmlns:p14="http://schemas.microsoft.com/office/powerpoint/2010/main" val="86720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p:txBody>
          <a:bodyPr/>
          <a:lstStyle/>
          <a:p>
            <a:r>
              <a:rPr lang="en-US" dirty="0"/>
              <a:t>The</a:t>
            </a:r>
            <a:r>
              <a:rPr lang="en-US" baseline="0" dirty="0"/>
              <a:t> n’s are integers so there is no values between the integers.</a:t>
            </a:r>
            <a:endParaRPr lang="en-US" dirty="0"/>
          </a:p>
        </p:txBody>
      </p:sp>
      <p:sp>
        <p:nvSpPr>
          <p:cNvPr id="4" name="Slide Number Placeholder 3"/>
          <p:cNvSpPr>
            <a:spLocks noGrp="1"/>
          </p:cNvSpPr>
          <p:nvPr>
            <p:ph type="sldNum" sz="quarter" idx="10"/>
          </p:nvPr>
        </p:nvSpPr>
        <p:spPr/>
        <p:txBody>
          <a:bodyPr/>
          <a:lstStyle/>
          <a:p>
            <a:fld id="{574D7BC9-E4CF-496C-9FF9-4D76777C5BC1}" type="slidenum">
              <a:rPr lang="en-US" smtClean="0"/>
              <a:t>8</a:t>
            </a:fld>
            <a:endParaRPr lang="en-US"/>
          </a:p>
        </p:txBody>
      </p:sp>
    </p:spTree>
    <p:extLst>
      <p:ext uri="{BB962C8B-B14F-4D97-AF65-F5344CB8AC3E}">
        <p14:creationId xmlns:p14="http://schemas.microsoft.com/office/powerpoint/2010/main" val="1670958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A4DCC-79CF-482B-B6FE-1521FBD85472}" type="slidenum">
              <a:rPr lang="en-US" smtClean="0"/>
              <a:t>9</a:t>
            </a:fld>
            <a:endParaRPr lang="en-US"/>
          </a:p>
        </p:txBody>
      </p:sp>
    </p:spTree>
    <p:extLst>
      <p:ext uri="{BB962C8B-B14F-4D97-AF65-F5344CB8AC3E}">
        <p14:creationId xmlns:p14="http://schemas.microsoft.com/office/powerpoint/2010/main" val="198261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FDC0E-448A-4283-A6E7-AE4709E7E2F3}"/>
              </a:ext>
            </a:extLst>
          </p:cNvPr>
          <p:cNvSpPr>
            <a:spLocks noGrp="1"/>
          </p:cNvSpPr>
          <p:nvPr>
            <p:ph type="ctrTitle"/>
          </p:nvPr>
        </p:nvSpPr>
        <p:spPr>
          <a:xfrm>
            <a:off x="1524000" y="1122363"/>
            <a:ext cx="9144000" cy="2387600"/>
          </a:xfrm>
        </p:spPr>
        <p:txBody>
          <a:bodyPr anchor="b"/>
          <a:lstStyle>
            <a:lvl1pPr algn="ctr">
              <a:defRPr sz="60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41457AE1-442B-4FF5-9926-32D0203E85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3B93F1-3C48-4B98-85BC-E560AC001D4E}"/>
              </a:ext>
            </a:extLst>
          </p:cNvPr>
          <p:cNvSpPr>
            <a:spLocks noGrp="1"/>
          </p:cNvSpPr>
          <p:nvPr>
            <p:ph type="dt" sz="half" idx="10"/>
          </p:nvPr>
        </p:nvSpPr>
        <p:spPr/>
        <p:txBody>
          <a:bodyPr/>
          <a:lstStyle/>
          <a:p>
            <a:fld id="{97CB296F-850E-4BFB-9943-0E73E544972E}" type="datetime1">
              <a:rPr lang="en-US" smtClean="0"/>
              <a:t>4/21/2022</a:t>
            </a:fld>
            <a:endParaRPr lang="en-US"/>
          </a:p>
        </p:txBody>
      </p:sp>
      <p:sp>
        <p:nvSpPr>
          <p:cNvPr id="5" name="Footer Placeholder 4">
            <a:extLst>
              <a:ext uri="{FF2B5EF4-FFF2-40B4-BE49-F238E27FC236}">
                <a16:creationId xmlns:a16="http://schemas.microsoft.com/office/drawing/2014/main" id="{A349DE0C-AA76-4692-A8AB-8B08A01990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8B834-BEF6-4D19-9CDF-015B72538D77}"/>
              </a:ext>
            </a:extLst>
          </p:cNvPr>
          <p:cNvSpPr>
            <a:spLocks noGrp="1"/>
          </p:cNvSpPr>
          <p:nvPr>
            <p:ph type="sldNum" sz="quarter" idx="12"/>
          </p:nvPr>
        </p:nvSpPr>
        <p:spPr/>
        <p:txBody>
          <a:bodyPr/>
          <a:lstStyle/>
          <a:p>
            <a:fld id="{49804466-71A5-484C-9A97-DA563B716E01}" type="slidenum">
              <a:rPr lang="en-US" smtClean="0"/>
              <a:t>‹#›</a:t>
            </a:fld>
            <a:endParaRPr lang="en-US"/>
          </a:p>
        </p:txBody>
      </p:sp>
    </p:spTree>
    <p:extLst>
      <p:ext uri="{BB962C8B-B14F-4D97-AF65-F5344CB8AC3E}">
        <p14:creationId xmlns:p14="http://schemas.microsoft.com/office/powerpoint/2010/main" val="247586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28B1B-CF2D-4CE3-B5D9-0B2D14638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2D6787-21D5-4193-9D78-A17B37F91B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4ABCB4-14F7-4077-A752-0687F47A2E27}"/>
              </a:ext>
            </a:extLst>
          </p:cNvPr>
          <p:cNvSpPr>
            <a:spLocks noGrp="1"/>
          </p:cNvSpPr>
          <p:nvPr>
            <p:ph type="dt" sz="half" idx="10"/>
          </p:nvPr>
        </p:nvSpPr>
        <p:spPr/>
        <p:txBody>
          <a:bodyPr/>
          <a:lstStyle/>
          <a:p>
            <a:fld id="{47E879D3-63AA-4C4C-9877-DFC037A04DCB}" type="datetime1">
              <a:rPr lang="en-US" smtClean="0"/>
              <a:t>4/21/2022</a:t>
            </a:fld>
            <a:endParaRPr lang="en-US"/>
          </a:p>
        </p:txBody>
      </p:sp>
      <p:sp>
        <p:nvSpPr>
          <p:cNvPr id="5" name="Footer Placeholder 4">
            <a:extLst>
              <a:ext uri="{FF2B5EF4-FFF2-40B4-BE49-F238E27FC236}">
                <a16:creationId xmlns:a16="http://schemas.microsoft.com/office/drawing/2014/main" id="{94AE1238-F695-497F-956E-E6D2C2D6B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F84A2-D900-4957-9748-D49382E2DDF7}"/>
              </a:ext>
            </a:extLst>
          </p:cNvPr>
          <p:cNvSpPr>
            <a:spLocks noGrp="1"/>
          </p:cNvSpPr>
          <p:nvPr>
            <p:ph type="sldNum" sz="quarter" idx="12"/>
          </p:nvPr>
        </p:nvSpPr>
        <p:spPr/>
        <p:txBody>
          <a:bodyPr/>
          <a:lstStyle/>
          <a:p>
            <a:fld id="{49804466-71A5-484C-9A97-DA563B716E01}" type="slidenum">
              <a:rPr lang="en-US" smtClean="0"/>
              <a:t>‹#›</a:t>
            </a:fld>
            <a:endParaRPr lang="en-US"/>
          </a:p>
        </p:txBody>
      </p:sp>
    </p:spTree>
    <p:extLst>
      <p:ext uri="{BB962C8B-B14F-4D97-AF65-F5344CB8AC3E}">
        <p14:creationId xmlns:p14="http://schemas.microsoft.com/office/powerpoint/2010/main" val="179069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40D92D-5EBD-4D16-9380-F9719DBA33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A8DF35-72B5-4A67-9914-3418B12A6F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653E3-2A1C-4CD3-AA60-8CE23C312553}"/>
              </a:ext>
            </a:extLst>
          </p:cNvPr>
          <p:cNvSpPr>
            <a:spLocks noGrp="1"/>
          </p:cNvSpPr>
          <p:nvPr>
            <p:ph type="dt" sz="half" idx="10"/>
          </p:nvPr>
        </p:nvSpPr>
        <p:spPr/>
        <p:txBody>
          <a:bodyPr/>
          <a:lstStyle/>
          <a:p>
            <a:fld id="{C02B6D5B-3537-4C8D-90A4-2B9B7D5ED335}" type="datetime1">
              <a:rPr lang="en-US" smtClean="0"/>
              <a:t>4/21/2022</a:t>
            </a:fld>
            <a:endParaRPr lang="en-US"/>
          </a:p>
        </p:txBody>
      </p:sp>
      <p:sp>
        <p:nvSpPr>
          <p:cNvPr id="5" name="Footer Placeholder 4">
            <a:extLst>
              <a:ext uri="{FF2B5EF4-FFF2-40B4-BE49-F238E27FC236}">
                <a16:creationId xmlns:a16="http://schemas.microsoft.com/office/drawing/2014/main" id="{4A0CF102-CEC7-4744-874C-02CF9EE55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F5B1A-2849-46AE-9233-A5FD6827C43B}"/>
              </a:ext>
            </a:extLst>
          </p:cNvPr>
          <p:cNvSpPr>
            <a:spLocks noGrp="1"/>
          </p:cNvSpPr>
          <p:nvPr>
            <p:ph type="sldNum" sz="quarter" idx="12"/>
          </p:nvPr>
        </p:nvSpPr>
        <p:spPr/>
        <p:txBody>
          <a:bodyPr/>
          <a:lstStyle/>
          <a:p>
            <a:fld id="{49804466-71A5-484C-9A97-DA563B716E01}" type="slidenum">
              <a:rPr lang="en-US" smtClean="0"/>
              <a:t>‹#›</a:t>
            </a:fld>
            <a:endParaRPr lang="en-US"/>
          </a:p>
        </p:txBody>
      </p:sp>
    </p:spTree>
    <p:extLst>
      <p:ext uri="{BB962C8B-B14F-4D97-AF65-F5344CB8AC3E}">
        <p14:creationId xmlns:p14="http://schemas.microsoft.com/office/powerpoint/2010/main" val="210673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61FB1FC-58B0-486F-A08A-F7740ADF65BF}"/>
              </a:ext>
            </a:extLst>
          </p:cNvPr>
          <p:cNvSpPr/>
          <p:nvPr userDrawn="1"/>
        </p:nvSpPr>
        <p:spPr>
          <a:xfrm>
            <a:off x="0" y="1325563"/>
            <a:ext cx="12192000" cy="5532436"/>
          </a:xfrm>
          <a:prstGeom prst="roundRect">
            <a:avLst>
              <a:gd name="adj" fmla="val 6337"/>
            </a:avLst>
          </a:prstGeom>
          <a:solidFill>
            <a:schemeClr val="bg1">
              <a:alpha val="85000"/>
            </a:schemeClr>
          </a:solidFill>
          <a:ln w="254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690773-3D18-430B-B5CD-34928B92B6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37E266-2F83-4A7C-AD59-B3EDCDBA1EA8}"/>
              </a:ext>
            </a:extLst>
          </p:cNvPr>
          <p:cNvSpPr>
            <a:spLocks noGrp="1"/>
          </p:cNvSpPr>
          <p:nvPr>
            <p:ph idx="1"/>
          </p:nvPr>
        </p:nvSpPr>
        <p:spPr>
          <a:xfrm>
            <a:off x="-1" y="1325562"/>
            <a:ext cx="12191999" cy="51673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18FE65B-1C65-41E6-AB0F-B430A9D3A053}"/>
              </a:ext>
            </a:extLst>
          </p:cNvPr>
          <p:cNvSpPr>
            <a:spLocks noGrp="1"/>
          </p:cNvSpPr>
          <p:nvPr>
            <p:ph type="dt" sz="half" idx="10"/>
          </p:nvPr>
        </p:nvSpPr>
        <p:spPr/>
        <p:txBody>
          <a:bodyPr/>
          <a:lstStyle/>
          <a:p>
            <a:fld id="{5280B6AA-1089-4497-AC0E-335FA4D08AAC}" type="datetime1">
              <a:rPr lang="en-US" smtClean="0"/>
              <a:t>4/21/2022</a:t>
            </a:fld>
            <a:endParaRPr lang="en-US"/>
          </a:p>
        </p:txBody>
      </p:sp>
      <p:sp>
        <p:nvSpPr>
          <p:cNvPr id="5" name="Footer Placeholder 4">
            <a:extLst>
              <a:ext uri="{FF2B5EF4-FFF2-40B4-BE49-F238E27FC236}">
                <a16:creationId xmlns:a16="http://schemas.microsoft.com/office/drawing/2014/main" id="{E3FB7589-A788-466A-84A7-D9C7B3C8BF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84673-13BA-4633-8679-A8E8240C7527}"/>
              </a:ext>
            </a:extLst>
          </p:cNvPr>
          <p:cNvSpPr>
            <a:spLocks noGrp="1"/>
          </p:cNvSpPr>
          <p:nvPr>
            <p:ph type="sldNum" sz="quarter" idx="12"/>
          </p:nvPr>
        </p:nvSpPr>
        <p:spPr/>
        <p:txBody>
          <a:bodyPr/>
          <a:lstStyle/>
          <a:p>
            <a:fld id="{49804466-71A5-484C-9A97-DA563B716E01}" type="slidenum">
              <a:rPr lang="en-US" smtClean="0"/>
              <a:t>‹#›</a:t>
            </a:fld>
            <a:endParaRPr lang="en-US"/>
          </a:p>
        </p:txBody>
      </p:sp>
    </p:spTree>
    <p:extLst>
      <p:ext uri="{BB962C8B-B14F-4D97-AF65-F5344CB8AC3E}">
        <p14:creationId xmlns:p14="http://schemas.microsoft.com/office/powerpoint/2010/main" val="90319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1652-25D0-4A91-BB03-7CAFD48DD18B}"/>
              </a:ext>
            </a:extLst>
          </p:cNvPr>
          <p:cNvSpPr>
            <a:spLocks noGrp="1"/>
          </p:cNvSpPr>
          <p:nvPr>
            <p:ph type="title"/>
          </p:nvPr>
        </p:nvSpPr>
        <p:spPr>
          <a:xfrm>
            <a:off x="831850" y="1709738"/>
            <a:ext cx="10515600" cy="2852737"/>
          </a:xfrm>
        </p:spPr>
        <p:txBody>
          <a:bodyPr anchor="b"/>
          <a:lstStyle>
            <a:lvl1pPr>
              <a:defRPr sz="6000">
                <a:solidFill>
                  <a:schemeClr val="accent5"/>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9165162-6A34-40C0-89CC-E7880406B781}"/>
              </a:ext>
            </a:extLst>
          </p:cNvPr>
          <p:cNvSpPr>
            <a:spLocks noGrp="1"/>
          </p:cNvSpPr>
          <p:nvPr>
            <p:ph type="body" idx="1"/>
          </p:nvPr>
        </p:nvSpPr>
        <p:spPr>
          <a:xfrm>
            <a:off x="831850" y="4589463"/>
            <a:ext cx="10515600" cy="1903411"/>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5CFF2D2-D626-4CEB-B465-87DD6FCFE7C9}"/>
              </a:ext>
            </a:extLst>
          </p:cNvPr>
          <p:cNvSpPr>
            <a:spLocks noGrp="1"/>
          </p:cNvSpPr>
          <p:nvPr>
            <p:ph type="dt" sz="half" idx="10"/>
          </p:nvPr>
        </p:nvSpPr>
        <p:spPr/>
        <p:txBody>
          <a:bodyPr/>
          <a:lstStyle/>
          <a:p>
            <a:fld id="{54A2BF60-547D-4273-8FA8-2B7299416489}" type="datetime1">
              <a:rPr lang="en-US" smtClean="0"/>
              <a:t>4/21/2022</a:t>
            </a:fld>
            <a:endParaRPr lang="en-US"/>
          </a:p>
        </p:txBody>
      </p:sp>
      <p:sp>
        <p:nvSpPr>
          <p:cNvPr id="5" name="Footer Placeholder 4">
            <a:extLst>
              <a:ext uri="{FF2B5EF4-FFF2-40B4-BE49-F238E27FC236}">
                <a16:creationId xmlns:a16="http://schemas.microsoft.com/office/drawing/2014/main" id="{41FBB3A3-7177-4948-893B-CFC774E8B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A614E-E53A-45EE-8BA4-570371F7A165}"/>
              </a:ext>
            </a:extLst>
          </p:cNvPr>
          <p:cNvSpPr>
            <a:spLocks noGrp="1"/>
          </p:cNvSpPr>
          <p:nvPr>
            <p:ph type="sldNum" sz="quarter" idx="12"/>
          </p:nvPr>
        </p:nvSpPr>
        <p:spPr/>
        <p:txBody>
          <a:bodyPr/>
          <a:lstStyle/>
          <a:p>
            <a:fld id="{49804466-71A5-484C-9A97-DA563B716E01}" type="slidenum">
              <a:rPr lang="en-US" smtClean="0"/>
              <a:t>‹#›</a:t>
            </a:fld>
            <a:endParaRPr lang="en-US"/>
          </a:p>
        </p:txBody>
      </p:sp>
    </p:spTree>
    <p:extLst>
      <p:ext uri="{BB962C8B-B14F-4D97-AF65-F5344CB8AC3E}">
        <p14:creationId xmlns:p14="http://schemas.microsoft.com/office/powerpoint/2010/main" val="286445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5777070-7B59-497D-8796-6856EC808CF0}"/>
              </a:ext>
            </a:extLst>
          </p:cNvPr>
          <p:cNvSpPr/>
          <p:nvPr userDrawn="1"/>
        </p:nvSpPr>
        <p:spPr>
          <a:xfrm>
            <a:off x="0" y="1325563"/>
            <a:ext cx="6019800" cy="5532436"/>
          </a:xfrm>
          <a:prstGeom prst="roundRect">
            <a:avLst>
              <a:gd name="adj" fmla="val 6337"/>
            </a:avLst>
          </a:prstGeom>
          <a:solidFill>
            <a:schemeClr val="bg1">
              <a:alpha val="85000"/>
            </a:schemeClr>
          </a:solidFill>
          <a:ln w="254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D7F4E43-9EF5-4817-BAB6-B0D7A4BE5450}"/>
              </a:ext>
            </a:extLst>
          </p:cNvPr>
          <p:cNvSpPr/>
          <p:nvPr userDrawn="1"/>
        </p:nvSpPr>
        <p:spPr>
          <a:xfrm>
            <a:off x="6172200" y="1325563"/>
            <a:ext cx="6019800" cy="5532436"/>
          </a:xfrm>
          <a:prstGeom prst="roundRect">
            <a:avLst>
              <a:gd name="adj" fmla="val 6337"/>
            </a:avLst>
          </a:prstGeom>
          <a:solidFill>
            <a:schemeClr val="bg1">
              <a:alpha val="85000"/>
            </a:schemeClr>
          </a:solidFill>
          <a:ln w="254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136BB5-8CAA-4B65-A263-596AF30E4E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3BC05C-02EA-4F2D-87A2-8C2B22C9AA82}"/>
              </a:ext>
            </a:extLst>
          </p:cNvPr>
          <p:cNvSpPr>
            <a:spLocks noGrp="1"/>
          </p:cNvSpPr>
          <p:nvPr>
            <p:ph sz="half" idx="1"/>
          </p:nvPr>
        </p:nvSpPr>
        <p:spPr>
          <a:xfrm>
            <a:off x="0" y="1325562"/>
            <a:ext cx="6019800" cy="51673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1D11C92-97DF-4DE1-819B-FA0C0E36EB55}"/>
              </a:ext>
            </a:extLst>
          </p:cNvPr>
          <p:cNvSpPr>
            <a:spLocks noGrp="1"/>
          </p:cNvSpPr>
          <p:nvPr>
            <p:ph sz="half" idx="2"/>
          </p:nvPr>
        </p:nvSpPr>
        <p:spPr>
          <a:xfrm>
            <a:off x="6172200" y="1325562"/>
            <a:ext cx="6019800" cy="51673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CC65EF1-6E20-404D-BB0A-603421BF8561}"/>
              </a:ext>
            </a:extLst>
          </p:cNvPr>
          <p:cNvSpPr>
            <a:spLocks noGrp="1"/>
          </p:cNvSpPr>
          <p:nvPr>
            <p:ph type="dt" sz="half" idx="10"/>
          </p:nvPr>
        </p:nvSpPr>
        <p:spPr/>
        <p:txBody>
          <a:bodyPr/>
          <a:lstStyle/>
          <a:p>
            <a:fld id="{152192E5-7899-4951-BD9E-414131F7CC30}" type="datetime1">
              <a:rPr lang="en-US" smtClean="0"/>
              <a:t>4/21/2022</a:t>
            </a:fld>
            <a:endParaRPr lang="en-US"/>
          </a:p>
        </p:txBody>
      </p:sp>
      <p:sp>
        <p:nvSpPr>
          <p:cNvPr id="6" name="Footer Placeholder 5">
            <a:extLst>
              <a:ext uri="{FF2B5EF4-FFF2-40B4-BE49-F238E27FC236}">
                <a16:creationId xmlns:a16="http://schemas.microsoft.com/office/drawing/2014/main" id="{06108C3F-3101-4FED-8804-BE45179A57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51BB2-D6B6-4910-9261-85B09026B1A0}"/>
              </a:ext>
            </a:extLst>
          </p:cNvPr>
          <p:cNvSpPr>
            <a:spLocks noGrp="1"/>
          </p:cNvSpPr>
          <p:nvPr>
            <p:ph type="sldNum" sz="quarter" idx="12"/>
          </p:nvPr>
        </p:nvSpPr>
        <p:spPr/>
        <p:txBody>
          <a:bodyPr/>
          <a:lstStyle/>
          <a:p>
            <a:fld id="{49804466-71A5-484C-9A97-DA563B716E01}" type="slidenum">
              <a:rPr lang="en-US" smtClean="0"/>
              <a:t>‹#›</a:t>
            </a:fld>
            <a:endParaRPr lang="en-US"/>
          </a:p>
        </p:txBody>
      </p:sp>
    </p:spTree>
    <p:extLst>
      <p:ext uri="{BB962C8B-B14F-4D97-AF65-F5344CB8AC3E}">
        <p14:creationId xmlns:p14="http://schemas.microsoft.com/office/powerpoint/2010/main" val="3536382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40E6A21-FB1C-4CDD-8D86-28FBFF97DB85}"/>
              </a:ext>
            </a:extLst>
          </p:cNvPr>
          <p:cNvSpPr/>
          <p:nvPr userDrawn="1"/>
        </p:nvSpPr>
        <p:spPr>
          <a:xfrm>
            <a:off x="0" y="1325563"/>
            <a:ext cx="6019800" cy="5532436"/>
          </a:xfrm>
          <a:prstGeom prst="roundRect">
            <a:avLst>
              <a:gd name="adj" fmla="val 6337"/>
            </a:avLst>
          </a:prstGeom>
          <a:solidFill>
            <a:schemeClr val="bg1">
              <a:alpha val="85000"/>
            </a:schemeClr>
          </a:solidFill>
          <a:ln w="254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56F82-B8D8-4069-BE97-1A42F136CC84}"/>
              </a:ext>
            </a:extLst>
          </p:cNvPr>
          <p:cNvSpPr>
            <a:spLocks noGrp="1"/>
          </p:cNvSpPr>
          <p:nvPr>
            <p:ph type="title"/>
          </p:nvPr>
        </p:nvSpPr>
        <p:spPr>
          <a:xfrm>
            <a:off x="0" y="-6350"/>
            <a:ext cx="12192000" cy="1325563"/>
          </a:xfrm>
        </p:spPr>
        <p:txBody>
          <a:bodyPr/>
          <a:lstStyle/>
          <a:p>
            <a:r>
              <a:rPr lang="en-US"/>
              <a:t>Click to edit Master title style</a:t>
            </a:r>
          </a:p>
        </p:txBody>
      </p:sp>
      <p:sp>
        <p:nvSpPr>
          <p:cNvPr id="11" name="Rectangle: Rounded Corners 10">
            <a:extLst>
              <a:ext uri="{FF2B5EF4-FFF2-40B4-BE49-F238E27FC236}">
                <a16:creationId xmlns:a16="http://schemas.microsoft.com/office/drawing/2014/main" id="{A3508C79-3957-4F59-99C0-0B65EFE0A0FA}"/>
              </a:ext>
            </a:extLst>
          </p:cNvPr>
          <p:cNvSpPr/>
          <p:nvPr userDrawn="1"/>
        </p:nvSpPr>
        <p:spPr>
          <a:xfrm>
            <a:off x="6172200" y="1325563"/>
            <a:ext cx="6019800" cy="5532436"/>
          </a:xfrm>
          <a:prstGeom prst="roundRect">
            <a:avLst>
              <a:gd name="adj" fmla="val 6337"/>
            </a:avLst>
          </a:prstGeom>
          <a:solidFill>
            <a:schemeClr val="bg1">
              <a:alpha val="85000"/>
            </a:schemeClr>
          </a:solidFill>
          <a:ln w="254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2AD91C8-691A-4CEA-A201-E2D768CAA205}"/>
              </a:ext>
            </a:extLst>
          </p:cNvPr>
          <p:cNvSpPr>
            <a:spLocks noGrp="1"/>
          </p:cNvSpPr>
          <p:nvPr>
            <p:ph type="body" idx="1"/>
          </p:nvPr>
        </p:nvSpPr>
        <p:spPr>
          <a:xfrm>
            <a:off x="1" y="1319213"/>
            <a:ext cx="5997574"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B57CB01-F72A-4386-918E-90B384F2269C}"/>
              </a:ext>
            </a:extLst>
          </p:cNvPr>
          <p:cNvSpPr>
            <a:spLocks noGrp="1"/>
          </p:cNvSpPr>
          <p:nvPr>
            <p:ph sz="half" idx="2"/>
          </p:nvPr>
        </p:nvSpPr>
        <p:spPr>
          <a:xfrm>
            <a:off x="0" y="2149474"/>
            <a:ext cx="5997575" cy="43370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7732553-A023-49E6-B682-5F670579FF52}"/>
              </a:ext>
            </a:extLst>
          </p:cNvPr>
          <p:cNvSpPr>
            <a:spLocks noGrp="1"/>
          </p:cNvSpPr>
          <p:nvPr>
            <p:ph type="body" sz="quarter" idx="3"/>
          </p:nvPr>
        </p:nvSpPr>
        <p:spPr>
          <a:xfrm>
            <a:off x="6172200" y="1325563"/>
            <a:ext cx="6019800"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2EA9DE-BC9E-4DDB-9541-1D99BB8FE2C8}"/>
              </a:ext>
            </a:extLst>
          </p:cNvPr>
          <p:cNvSpPr>
            <a:spLocks noGrp="1"/>
          </p:cNvSpPr>
          <p:nvPr>
            <p:ph sz="quarter" idx="4"/>
          </p:nvPr>
        </p:nvSpPr>
        <p:spPr>
          <a:xfrm>
            <a:off x="6172199" y="2155825"/>
            <a:ext cx="6019799" cy="433069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BE2C4C8-D5DC-4908-9945-073CE4E083B9}"/>
              </a:ext>
            </a:extLst>
          </p:cNvPr>
          <p:cNvSpPr>
            <a:spLocks noGrp="1"/>
          </p:cNvSpPr>
          <p:nvPr>
            <p:ph type="dt" sz="half" idx="10"/>
          </p:nvPr>
        </p:nvSpPr>
        <p:spPr/>
        <p:txBody>
          <a:bodyPr/>
          <a:lstStyle/>
          <a:p>
            <a:fld id="{F2005E90-151D-4732-86C7-DA75E7157706}" type="datetime1">
              <a:rPr lang="en-US" smtClean="0"/>
              <a:t>4/21/2022</a:t>
            </a:fld>
            <a:endParaRPr lang="en-US"/>
          </a:p>
        </p:txBody>
      </p:sp>
      <p:sp>
        <p:nvSpPr>
          <p:cNvPr id="8" name="Footer Placeholder 7">
            <a:extLst>
              <a:ext uri="{FF2B5EF4-FFF2-40B4-BE49-F238E27FC236}">
                <a16:creationId xmlns:a16="http://schemas.microsoft.com/office/drawing/2014/main" id="{AB0FABB6-8C86-49AF-BF42-7E1102E27D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C9431C-8542-45ED-9694-82D36DA9F73D}"/>
              </a:ext>
            </a:extLst>
          </p:cNvPr>
          <p:cNvSpPr>
            <a:spLocks noGrp="1"/>
          </p:cNvSpPr>
          <p:nvPr>
            <p:ph type="sldNum" sz="quarter" idx="12"/>
          </p:nvPr>
        </p:nvSpPr>
        <p:spPr/>
        <p:txBody>
          <a:bodyPr/>
          <a:lstStyle/>
          <a:p>
            <a:fld id="{49804466-71A5-484C-9A97-DA563B716E01}" type="slidenum">
              <a:rPr lang="en-US" smtClean="0"/>
              <a:t>‹#›</a:t>
            </a:fld>
            <a:endParaRPr lang="en-US"/>
          </a:p>
        </p:txBody>
      </p:sp>
    </p:spTree>
    <p:extLst>
      <p:ext uri="{BB962C8B-B14F-4D97-AF65-F5344CB8AC3E}">
        <p14:creationId xmlns:p14="http://schemas.microsoft.com/office/powerpoint/2010/main" val="138331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E81F-2DED-4DE6-97C4-EE4D85A37A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AB21F7-0339-45C5-A872-FA5540260FC7}"/>
              </a:ext>
            </a:extLst>
          </p:cNvPr>
          <p:cNvSpPr>
            <a:spLocks noGrp="1"/>
          </p:cNvSpPr>
          <p:nvPr>
            <p:ph type="dt" sz="half" idx="10"/>
          </p:nvPr>
        </p:nvSpPr>
        <p:spPr/>
        <p:txBody>
          <a:bodyPr/>
          <a:lstStyle/>
          <a:p>
            <a:fld id="{9DB563A8-66FA-4438-ADCD-10E694CF8AD5}" type="datetime1">
              <a:rPr lang="en-US" smtClean="0"/>
              <a:t>4/21/2022</a:t>
            </a:fld>
            <a:endParaRPr lang="en-US"/>
          </a:p>
        </p:txBody>
      </p:sp>
      <p:sp>
        <p:nvSpPr>
          <p:cNvPr id="4" name="Footer Placeholder 3">
            <a:extLst>
              <a:ext uri="{FF2B5EF4-FFF2-40B4-BE49-F238E27FC236}">
                <a16:creationId xmlns:a16="http://schemas.microsoft.com/office/drawing/2014/main" id="{86EA1040-C104-474A-96F9-0338AD820D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6106D9-9574-4914-A382-F897CC6B95D7}"/>
              </a:ext>
            </a:extLst>
          </p:cNvPr>
          <p:cNvSpPr>
            <a:spLocks noGrp="1"/>
          </p:cNvSpPr>
          <p:nvPr>
            <p:ph type="sldNum" sz="quarter" idx="12"/>
          </p:nvPr>
        </p:nvSpPr>
        <p:spPr/>
        <p:txBody>
          <a:bodyPr/>
          <a:lstStyle/>
          <a:p>
            <a:fld id="{49804466-71A5-484C-9A97-DA563B716E01}" type="slidenum">
              <a:rPr lang="en-US" smtClean="0"/>
              <a:t>‹#›</a:t>
            </a:fld>
            <a:endParaRPr lang="en-US"/>
          </a:p>
        </p:txBody>
      </p:sp>
    </p:spTree>
    <p:extLst>
      <p:ext uri="{BB962C8B-B14F-4D97-AF65-F5344CB8AC3E}">
        <p14:creationId xmlns:p14="http://schemas.microsoft.com/office/powerpoint/2010/main" val="398331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7ABC4A-6E57-49D2-8DD1-C50BA3970AF8}"/>
              </a:ext>
            </a:extLst>
          </p:cNvPr>
          <p:cNvSpPr>
            <a:spLocks noGrp="1"/>
          </p:cNvSpPr>
          <p:nvPr>
            <p:ph type="dt" sz="half" idx="10"/>
          </p:nvPr>
        </p:nvSpPr>
        <p:spPr/>
        <p:txBody>
          <a:bodyPr/>
          <a:lstStyle/>
          <a:p>
            <a:fld id="{72E6EAB2-71CA-4934-82D4-F1722F74C399}" type="datetime1">
              <a:rPr lang="en-US" smtClean="0"/>
              <a:t>4/21/2022</a:t>
            </a:fld>
            <a:endParaRPr lang="en-US"/>
          </a:p>
        </p:txBody>
      </p:sp>
      <p:sp>
        <p:nvSpPr>
          <p:cNvPr id="3" name="Footer Placeholder 2">
            <a:extLst>
              <a:ext uri="{FF2B5EF4-FFF2-40B4-BE49-F238E27FC236}">
                <a16:creationId xmlns:a16="http://schemas.microsoft.com/office/drawing/2014/main" id="{E6FC9FD5-2E8F-4E85-8192-8B1BAEB64F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DA4478-72D9-4688-BE05-20BB553F0617}"/>
              </a:ext>
            </a:extLst>
          </p:cNvPr>
          <p:cNvSpPr>
            <a:spLocks noGrp="1"/>
          </p:cNvSpPr>
          <p:nvPr>
            <p:ph type="sldNum" sz="quarter" idx="12"/>
          </p:nvPr>
        </p:nvSpPr>
        <p:spPr/>
        <p:txBody>
          <a:bodyPr/>
          <a:lstStyle/>
          <a:p>
            <a:fld id="{49804466-71A5-484C-9A97-DA563B716E01}" type="slidenum">
              <a:rPr lang="en-US" smtClean="0"/>
              <a:t>‹#›</a:t>
            </a:fld>
            <a:endParaRPr lang="en-US"/>
          </a:p>
        </p:txBody>
      </p:sp>
    </p:spTree>
    <p:extLst>
      <p:ext uri="{BB962C8B-B14F-4D97-AF65-F5344CB8AC3E}">
        <p14:creationId xmlns:p14="http://schemas.microsoft.com/office/powerpoint/2010/main" val="30214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C67E-72CD-46C5-9721-0E5BB8B4C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281C20-D5DA-461C-8812-678D104314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2DB665-9100-4FA7-A9F0-D8DBB8F80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D5A736-FC42-44B2-AC7F-805BE10E1190}"/>
              </a:ext>
            </a:extLst>
          </p:cNvPr>
          <p:cNvSpPr>
            <a:spLocks noGrp="1"/>
          </p:cNvSpPr>
          <p:nvPr>
            <p:ph type="dt" sz="half" idx="10"/>
          </p:nvPr>
        </p:nvSpPr>
        <p:spPr/>
        <p:txBody>
          <a:bodyPr/>
          <a:lstStyle/>
          <a:p>
            <a:fld id="{1CAB3B72-3C99-4427-9849-1F4CE6351406}" type="datetime1">
              <a:rPr lang="en-US" smtClean="0"/>
              <a:t>4/21/2022</a:t>
            </a:fld>
            <a:endParaRPr lang="en-US"/>
          </a:p>
        </p:txBody>
      </p:sp>
      <p:sp>
        <p:nvSpPr>
          <p:cNvPr id="6" name="Footer Placeholder 5">
            <a:extLst>
              <a:ext uri="{FF2B5EF4-FFF2-40B4-BE49-F238E27FC236}">
                <a16:creationId xmlns:a16="http://schemas.microsoft.com/office/drawing/2014/main" id="{272948FA-4031-4718-9C47-ACD4E7F813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6D3DF9-36B7-4D6A-90DF-7ABF4ADF74FA}"/>
              </a:ext>
            </a:extLst>
          </p:cNvPr>
          <p:cNvSpPr>
            <a:spLocks noGrp="1"/>
          </p:cNvSpPr>
          <p:nvPr>
            <p:ph type="sldNum" sz="quarter" idx="12"/>
          </p:nvPr>
        </p:nvSpPr>
        <p:spPr/>
        <p:txBody>
          <a:bodyPr/>
          <a:lstStyle/>
          <a:p>
            <a:fld id="{49804466-71A5-484C-9A97-DA563B716E01}" type="slidenum">
              <a:rPr lang="en-US" smtClean="0"/>
              <a:t>‹#›</a:t>
            </a:fld>
            <a:endParaRPr lang="en-US"/>
          </a:p>
        </p:txBody>
      </p:sp>
    </p:spTree>
    <p:extLst>
      <p:ext uri="{BB962C8B-B14F-4D97-AF65-F5344CB8AC3E}">
        <p14:creationId xmlns:p14="http://schemas.microsoft.com/office/powerpoint/2010/main" val="53013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26B3-9CD4-4860-B63A-A76174CBE0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E18FFA-CBE1-4DF1-B442-100E2E6BCC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6B0FD-1E21-4CE0-B4F8-28791AE8F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E45D91-3743-419B-B270-8981E9FC440B}"/>
              </a:ext>
            </a:extLst>
          </p:cNvPr>
          <p:cNvSpPr>
            <a:spLocks noGrp="1"/>
          </p:cNvSpPr>
          <p:nvPr>
            <p:ph type="dt" sz="half" idx="10"/>
          </p:nvPr>
        </p:nvSpPr>
        <p:spPr/>
        <p:txBody>
          <a:bodyPr/>
          <a:lstStyle/>
          <a:p>
            <a:fld id="{748B897C-0F7F-4C27-AAC8-2B6365D3258F}" type="datetime1">
              <a:rPr lang="en-US" smtClean="0"/>
              <a:t>4/21/2022</a:t>
            </a:fld>
            <a:endParaRPr lang="en-US"/>
          </a:p>
        </p:txBody>
      </p:sp>
      <p:sp>
        <p:nvSpPr>
          <p:cNvPr id="6" name="Footer Placeholder 5">
            <a:extLst>
              <a:ext uri="{FF2B5EF4-FFF2-40B4-BE49-F238E27FC236}">
                <a16:creationId xmlns:a16="http://schemas.microsoft.com/office/drawing/2014/main" id="{B4E42BAA-E7B0-4E47-A37C-DF92021110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F8F344-6216-4BAD-B8D5-F3C07D9CC9CF}"/>
              </a:ext>
            </a:extLst>
          </p:cNvPr>
          <p:cNvSpPr>
            <a:spLocks noGrp="1"/>
          </p:cNvSpPr>
          <p:nvPr>
            <p:ph type="sldNum" sz="quarter" idx="12"/>
          </p:nvPr>
        </p:nvSpPr>
        <p:spPr/>
        <p:txBody>
          <a:bodyPr/>
          <a:lstStyle/>
          <a:p>
            <a:fld id="{49804466-71A5-484C-9A97-DA563B716E01}" type="slidenum">
              <a:rPr lang="en-US" smtClean="0"/>
              <a:t>‹#›</a:t>
            </a:fld>
            <a:endParaRPr lang="en-US"/>
          </a:p>
        </p:txBody>
      </p:sp>
    </p:spTree>
    <p:extLst>
      <p:ext uri="{BB962C8B-B14F-4D97-AF65-F5344CB8AC3E}">
        <p14:creationId xmlns:p14="http://schemas.microsoft.com/office/powerpoint/2010/main" val="1965112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416294-7A14-4EAF-AB5E-F501DF568014}"/>
              </a:ext>
            </a:extLst>
          </p:cNvPr>
          <p:cNvSpPr>
            <a:spLocks noGrp="1"/>
          </p:cNvSpPr>
          <p:nvPr>
            <p:ph type="title"/>
          </p:nvPr>
        </p:nvSpPr>
        <p:spPr>
          <a:xfrm>
            <a:off x="0" y="0"/>
            <a:ext cx="12192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54F32FD-84D7-4A13-A048-42767EE59F77}"/>
              </a:ext>
            </a:extLst>
          </p:cNvPr>
          <p:cNvSpPr>
            <a:spLocks noGrp="1"/>
          </p:cNvSpPr>
          <p:nvPr>
            <p:ph type="body" idx="1"/>
          </p:nvPr>
        </p:nvSpPr>
        <p:spPr>
          <a:xfrm>
            <a:off x="-1" y="1325562"/>
            <a:ext cx="12191999" cy="51673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C33F4F4-2704-41BA-B67C-964C07A10FB8}"/>
              </a:ext>
            </a:extLst>
          </p:cNvPr>
          <p:cNvSpPr>
            <a:spLocks noGrp="1"/>
          </p:cNvSpPr>
          <p:nvPr>
            <p:ph type="dt" sz="half" idx="2"/>
          </p:nvPr>
        </p:nvSpPr>
        <p:spPr>
          <a:xfrm>
            <a:off x="0" y="649287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917A9-2FB4-4C3C-82FD-567EE8419D25}" type="datetime1">
              <a:rPr lang="en-US" smtClean="0"/>
              <a:t>4/21/2022</a:t>
            </a:fld>
            <a:endParaRPr lang="en-US"/>
          </a:p>
        </p:txBody>
      </p:sp>
      <p:sp>
        <p:nvSpPr>
          <p:cNvPr id="5" name="Footer Placeholder 4">
            <a:extLst>
              <a:ext uri="{FF2B5EF4-FFF2-40B4-BE49-F238E27FC236}">
                <a16:creationId xmlns:a16="http://schemas.microsoft.com/office/drawing/2014/main" id="{0A5FA8E5-D681-4CAF-9023-9E8FDAB3591F}"/>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13EB79C-2D31-435C-AAE1-95C4E62086BA}"/>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49804466-71A5-484C-9A97-DA563B716E01}" type="slidenum">
              <a:rPr lang="en-US" smtClean="0"/>
              <a:pPr/>
              <a:t>‹#›</a:t>
            </a:fld>
            <a:endParaRPr lang="en-US" dirty="0"/>
          </a:p>
        </p:txBody>
      </p:sp>
    </p:spTree>
    <p:extLst>
      <p:ext uri="{BB962C8B-B14F-4D97-AF65-F5344CB8AC3E}">
        <p14:creationId xmlns:p14="http://schemas.microsoft.com/office/powerpoint/2010/main" val="2902514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ln w="19050">
            <a:solidFill>
              <a:schemeClr val="bg1"/>
            </a:solidFill>
          </a:ln>
          <a:solidFill>
            <a:schemeClr val="accent1"/>
          </a:solidFill>
          <a:effectLst>
            <a:glow rad="139700">
              <a:schemeClr val="accent3">
                <a:satMod val="175000"/>
                <a:alpha val="40000"/>
              </a:schemeClr>
            </a:glow>
            <a:outerShdw blurRad="50800" dist="38100" dir="2700000" algn="tl" rotWithShape="0">
              <a:prstClr val="black">
                <a:alpha val="40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1F3C-1EC4-4A54-BEC4-BB8A637CCD31}"/>
              </a:ext>
            </a:extLst>
          </p:cNvPr>
          <p:cNvSpPr>
            <a:spLocks noGrp="1"/>
          </p:cNvSpPr>
          <p:nvPr>
            <p:ph type="ctrTitle"/>
          </p:nvPr>
        </p:nvSpPr>
        <p:spPr/>
        <p:txBody>
          <a:bodyPr/>
          <a:lstStyle/>
          <a:p>
            <a:r>
              <a:rPr lang="en-US" dirty="0"/>
              <a:t>Sequences and Series</a:t>
            </a:r>
          </a:p>
        </p:txBody>
      </p:sp>
      <p:sp>
        <p:nvSpPr>
          <p:cNvPr id="3" name="Subtitle 2">
            <a:extLst>
              <a:ext uri="{FF2B5EF4-FFF2-40B4-BE49-F238E27FC236}">
                <a16:creationId xmlns:a16="http://schemas.microsoft.com/office/drawing/2014/main" id="{AD6C5B32-4D53-4FEB-BCB4-8ECEF6AE426E}"/>
              </a:ext>
            </a:extLst>
          </p:cNvPr>
          <p:cNvSpPr>
            <a:spLocks noGrp="1"/>
          </p:cNvSpPr>
          <p:nvPr>
            <p:ph type="subTitle" idx="1"/>
          </p:nvPr>
        </p:nvSpPr>
        <p:spPr/>
        <p:txBody>
          <a:bodyPr/>
          <a:lstStyle/>
          <a:p>
            <a:r>
              <a:rPr lang="en-US" dirty="0"/>
              <a:t>Algebra 2</a:t>
            </a:r>
          </a:p>
          <a:p>
            <a:r>
              <a:rPr lang="en-US" dirty="0"/>
              <a:t>Chapter 11</a:t>
            </a:r>
          </a:p>
        </p:txBody>
      </p:sp>
      <p:sp>
        <p:nvSpPr>
          <p:cNvPr id="4" name="Slide Number Placeholder 3">
            <a:extLst>
              <a:ext uri="{FF2B5EF4-FFF2-40B4-BE49-F238E27FC236}">
                <a16:creationId xmlns:a16="http://schemas.microsoft.com/office/drawing/2014/main" id="{AA7A6226-5533-46A1-8885-DD0AFBCA6D65}"/>
              </a:ext>
            </a:extLst>
          </p:cNvPr>
          <p:cNvSpPr>
            <a:spLocks noGrp="1"/>
          </p:cNvSpPr>
          <p:nvPr>
            <p:ph type="sldNum" sz="quarter" idx="12"/>
          </p:nvPr>
        </p:nvSpPr>
        <p:spPr/>
        <p:txBody>
          <a:bodyPr/>
          <a:lstStyle/>
          <a:p>
            <a:fld id="{49804466-71A5-484C-9A97-DA563B716E01}" type="slidenum">
              <a:rPr lang="en-US" smtClean="0"/>
              <a:t>1</a:t>
            </a:fld>
            <a:endParaRPr lang="en-US"/>
          </a:p>
        </p:txBody>
      </p:sp>
    </p:spTree>
    <p:extLst>
      <p:ext uri="{BB962C8B-B14F-4D97-AF65-F5344CB8AC3E}">
        <p14:creationId xmlns:p14="http://schemas.microsoft.com/office/powerpoint/2010/main" val="286796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accent3">
                    <a:lumMod val="50000"/>
                  </a:schemeClr>
                </a:solidFill>
              </a:rPr>
              <a:t>Series</a:t>
            </a:r>
          </a:p>
          <a:p>
            <a:pPr lvl="1"/>
            <a:r>
              <a:rPr lang="en-US" dirty="0"/>
              <a:t>Sum of a sequence</a:t>
            </a:r>
          </a:p>
          <a:p>
            <a:pPr lvl="1"/>
            <a:endParaRPr lang="en-US" dirty="0"/>
          </a:p>
          <a:p>
            <a:pPr lvl="1"/>
            <a:r>
              <a:rPr lang="en-US" dirty="0"/>
              <a:t>2, 4, 6, 8, … </a:t>
            </a:r>
            <a:r>
              <a:rPr lang="en-US" dirty="0">
                <a:sym typeface="Wingdings" pitchFamily="2" charset="2"/>
              </a:rPr>
              <a:t> sequence</a:t>
            </a:r>
          </a:p>
          <a:p>
            <a:pPr lvl="1"/>
            <a:endParaRPr lang="en-US" dirty="0">
              <a:sym typeface="Wingdings" pitchFamily="2" charset="2"/>
            </a:endParaRPr>
          </a:p>
          <a:p>
            <a:pPr lvl="1"/>
            <a:r>
              <a:rPr lang="en-US" dirty="0">
                <a:sym typeface="Wingdings" pitchFamily="2" charset="2"/>
              </a:rPr>
              <a:t>2 + 4 + 6 + 8 + </a:t>
            </a:r>
            <a:r>
              <a:rPr lang="en-US" dirty="0">
                <a:latin typeface="Calibri"/>
              </a:rPr>
              <a:t>· · ·</a:t>
            </a:r>
            <a:r>
              <a:rPr lang="en-US" dirty="0">
                <a:sym typeface="Wingdings" pitchFamily="2" charset="2"/>
              </a:rPr>
              <a:t>  series</a:t>
            </a:r>
          </a:p>
          <a:p>
            <a:pPr lvl="1"/>
            <a:endParaRPr lang="en-US" dirty="0">
              <a:sym typeface="Wingdings" pitchFamily="2" charset="2"/>
            </a:endParaRPr>
          </a:p>
        </p:txBody>
      </p:sp>
      <p:sp>
        <p:nvSpPr>
          <p:cNvPr id="3" name="Title 2"/>
          <p:cNvSpPr>
            <a:spLocks noGrp="1"/>
          </p:cNvSpPr>
          <p:nvPr>
            <p:ph type="title"/>
          </p:nvPr>
        </p:nvSpPr>
        <p:spPr/>
        <p:txBody>
          <a:bodyPr>
            <a:normAutofit/>
          </a:bodyPr>
          <a:lstStyle/>
          <a:p>
            <a:r>
              <a:rPr lang="en-US" dirty="0"/>
              <a:t>11.1B Defining and Using Series</a:t>
            </a:r>
          </a:p>
        </p:txBody>
      </p:sp>
    </p:spTree>
    <p:extLst>
      <p:ext uri="{BB962C8B-B14F-4D97-AF65-F5344CB8AC3E}">
        <p14:creationId xmlns:p14="http://schemas.microsoft.com/office/powerpoint/2010/main" val="418319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11.1B Defining and Using Series</a:t>
            </a:r>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p:txBody>
              <a:bodyPr>
                <a:normAutofit/>
              </a:bodyPr>
              <a:lstStyle/>
              <a:p>
                <a:r>
                  <a:rPr lang="en-US" dirty="0">
                    <a:solidFill>
                      <a:schemeClr val="accent3">
                        <a:lumMod val="50000"/>
                      </a:schemeClr>
                    </a:solidFill>
                    <a:sym typeface="Wingdings" pitchFamily="2" charset="2"/>
                  </a:rPr>
                  <a:t>Summation Notation </a:t>
                </a:r>
                <a:r>
                  <a:rPr lang="en-US" dirty="0">
                    <a:sym typeface="Wingdings" pitchFamily="2" charset="2"/>
                  </a:rPr>
                  <a:t>(Sigma Notation) </a:t>
                </a:r>
              </a:p>
              <a:p>
                <a:pPr lvl="1"/>
                <a:r>
                  <a:rPr lang="en-US" dirty="0">
                    <a:sym typeface="Wingdings" pitchFamily="2" charset="2"/>
                  </a:rPr>
                  <a:t>Finite</a:t>
                </a:r>
              </a:p>
              <a:p>
                <a:pPr marL="1219170" lvl="2" indent="0">
                  <a:buNone/>
                </a:pPr>
                <a14:m>
                  <m:oMathPara xmlns:m="http://schemas.openxmlformats.org/officeDocument/2006/math">
                    <m:oMathParaPr>
                      <m:jc m:val="centerGroup"/>
                    </m:oMathParaPr>
                    <m:oMath xmlns:m="http://schemas.openxmlformats.org/officeDocument/2006/math">
                      <m:r>
                        <a:rPr lang="en-US" b="0" i="1" smtClean="0">
                          <a:latin typeface="Cambria Math"/>
                        </a:rPr>
                        <m:t>2+4+6+8=</m:t>
                      </m:r>
                      <m:nary>
                        <m:naryPr>
                          <m:chr m:val="∑"/>
                          <m:ctrlPr>
                            <a:rPr lang="en-US" b="0" i="1" smtClean="0">
                              <a:latin typeface="Cambria Math" panose="02040503050406030204" pitchFamily="18" charset="0"/>
                            </a:rPr>
                          </m:ctrlPr>
                        </m:naryPr>
                        <m:sub>
                          <m:r>
                            <a:rPr lang="en-US" b="0" i="1" smtClean="0">
                              <a:solidFill>
                                <a:schemeClr val="accent5">
                                  <a:lumMod val="50000"/>
                                </a:schemeClr>
                              </a:solidFill>
                              <a:latin typeface="Cambria Math"/>
                            </a:rPr>
                            <m:t>𝑖</m:t>
                          </m:r>
                          <m:r>
                            <a:rPr lang="en-US" b="0" i="1" smtClean="0">
                              <a:latin typeface="Cambria Math"/>
                            </a:rPr>
                            <m:t>=</m:t>
                          </m:r>
                          <m:r>
                            <a:rPr lang="en-US" b="0" i="1" smtClean="0">
                              <a:solidFill>
                                <a:srgbClr val="0070C0"/>
                              </a:solidFill>
                              <a:latin typeface="Cambria Math"/>
                            </a:rPr>
                            <m:t>1</m:t>
                          </m:r>
                        </m:sub>
                        <m:sup>
                          <m:r>
                            <a:rPr lang="en-US" b="0" i="1" smtClean="0">
                              <a:solidFill>
                                <a:schemeClr val="accent2">
                                  <a:lumMod val="75000"/>
                                </a:schemeClr>
                              </a:solidFill>
                              <a:latin typeface="Cambria Math"/>
                            </a:rPr>
                            <m:t>4</m:t>
                          </m:r>
                        </m:sup>
                        <m:e>
                          <m:r>
                            <a:rPr lang="en-US" b="0" i="1" smtClean="0">
                              <a:latin typeface="Cambria Math"/>
                            </a:rPr>
                            <m:t>2</m:t>
                          </m:r>
                          <m:r>
                            <a:rPr lang="en-US" b="0" i="1" smtClean="0">
                              <a:latin typeface="Cambria Math"/>
                            </a:rPr>
                            <m:t>𝑖</m:t>
                          </m:r>
                        </m:e>
                      </m:nary>
                    </m:oMath>
                  </m:oMathPara>
                </a14:m>
                <a:endParaRPr lang="en-US" dirty="0"/>
              </a:p>
              <a:p>
                <a:pPr lvl="1"/>
                <a:r>
                  <a:rPr lang="en-US" dirty="0"/>
                  <a:t>Infinite</a:t>
                </a:r>
              </a:p>
              <a:p>
                <a:pPr marL="1066773" lvl="2" indent="0">
                  <a:buNone/>
                </a:pPr>
                <a14:m>
                  <m:oMathPara xmlns:m="http://schemas.openxmlformats.org/officeDocument/2006/math">
                    <m:oMathParaPr>
                      <m:jc m:val="centerGroup"/>
                    </m:oMathParaPr>
                    <m:oMath xmlns:m="http://schemas.openxmlformats.org/officeDocument/2006/math">
                      <m:r>
                        <a:rPr lang="en-US" i="1">
                          <a:latin typeface="Cambria Math"/>
                        </a:rPr>
                        <m:t>2+4+6+8</m:t>
                      </m:r>
                      <m:r>
                        <a:rPr lang="en-US" b="0" i="1" smtClean="0">
                          <a:latin typeface="Cambria Math"/>
                        </a:rPr>
                        <m:t>+⋯</m:t>
                      </m:r>
                      <m:r>
                        <a:rPr lang="en-US" i="1">
                          <a:latin typeface="Cambria Math"/>
                        </a:rPr>
                        <m:t>=</m:t>
                      </m:r>
                      <m:nary>
                        <m:naryPr>
                          <m:chr m:val="∑"/>
                          <m:ctrlPr>
                            <a:rPr lang="en-US" i="1">
                              <a:latin typeface="Cambria Math" panose="02040503050406030204" pitchFamily="18" charset="0"/>
                            </a:rPr>
                          </m:ctrlPr>
                        </m:naryPr>
                        <m:sub>
                          <m:r>
                            <a:rPr lang="en-US" i="1">
                              <a:latin typeface="Cambria Math"/>
                            </a:rPr>
                            <m:t>𝑖</m:t>
                          </m:r>
                          <m:r>
                            <a:rPr lang="en-US" i="1">
                              <a:latin typeface="Cambria Math"/>
                            </a:rPr>
                            <m:t>=1</m:t>
                          </m:r>
                        </m:sub>
                        <m:sup>
                          <m:r>
                            <a:rPr lang="en-US" b="0" i="1" smtClean="0">
                              <a:latin typeface="Cambria Math"/>
                            </a:rPr>
                            <m:t>∞</m:t>
                          </m:r>
                        </m:sup>
                        <m:e>
                          <m:r>
                            <a:rPr lang="en-US" i="1">
                              <a:latin typeface="Cambria Math"/>
                            </a:rPr>
                            <m:t>2</m:t>
                          </m:r>
                          <m:r>
                            <a:rPr lang="en-US" i="1">
                              <a:latin typeface="Cambria Math"/>
                            </a:rPr>
                            <m:t>𝑖</m:t>
                          </m:r>
                        </m:e>
                      </m:nary>
                    </m:oMath>
                  </m:oMathPara>
                </a14:m>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900" t="-2005"/>
                </a:stretch>
              </a:blipFill>
            </p:spPr>
            <p:txBody>
              <a:bodyPr/>
              <a:lstStyle/>
              <a:p>
                <a:r>
                  <a:rPr lang="en-US">
                    <a:noFill/>
                  </a:rPr>
                  <a:t> </a:t>
                </a:r>
              </a:p>
            </p:txBody>
          </p:sp>
        </mc:Fallback>
      </mc:AlternateContent>
      <p:sp>
        <p:nvSpPr>
          <p:cNvPr id="5" name="TextBox 4"/>
          <p:cNvSpPr txBox="1"/>
          <p:nvPr/>
        </p:nvSpPr>
        <p:spPr>
          <a:xfrm>
            <a:off x="8352589" y="3445482"/>
            <a:ext cx="3962400" cy="1077218"/>
          </a:xfrm>
          <a:prstGeom prst="rect">
            <a:avLst/>
          </a:prstGeom>
          <a:noFill/>
        </p:spPr>
        <p:txBody>
          <a:bodyPr wrap="square" rtlCol="0">
            <a:spAutoFit/>
          </a:bodyPr>
          <a:lstStyle/>
          <a:p>
            <a:r>
              <a:rPr lang="en-US" sz="3200" dirty="0">
                <a:solidFill>
                  <a:schemeClr val="accent5">
                    <a:lumMod val="50000"/>
                  </a:schemeClr>
                </a:solidFill>
              </a:rPr>
              <a:t>Index of summation </a:t>
            </a:r>
            <a:r>
              <a:rPr lang="en-US" sz="3200" dirty="0"/>
              <a:t>(variable)</a:t>
            </a:r>
          </a:p>
        </p:txBody>
      </p:sp>
      <p:sp>
        <p:nvSpPr>
          <p:cNvPr id="6" name="TextBox 5"/>
          <p:cNvSpPr txBox="1"/>
          <p:nvPr/>
        </p:nvSpPr>
        <p:spPr>
          <a:xfrm>
            <a:off x="8849895" y="2791736"/>
            <a:ext cx="2235200" cy="584775"/>
          </a:xfrm>
          <a:prstGeom prst="rect">
            <a:avLst/>
          </a:prstGeom>
          <a:noFill/>
        </p:spPr>
        <p:txBody>
          <a:bodyPr wrap="square" rtlCol="0">
            <a:spAutoFit/>
          </a:bodyPr>
          <a:lstStyle/>
          <a:p>
            <a:r>
              <a:rPr lang="en-US" sz="3200" dirty="0">
                <a:solidFill>
                  <a:srgbClr val="0070C0"/>
                </a:solidFill>
              </a:rPr>
              <a:t>Lower</a:t>
            </a:r>
            <a:r>
              <a:rPr lang="en-US" sz="2400" dirty="0">
                <a:solidFill>
                  <a:srgbClr val="0070C0"/>
                </a:solidFill>
              </a:rPr>
              <a:t> </a:t>
            </a:r>
            <a:r>
              <a:rPr lang="en-US" sz="3200" dirty="0">
                <a:solidFill>
                  <a:srgbClr val="0070C0"/>
                </a:solidFill>
              </a:rPr>
              <a:t>limit</a:t>
            </a:r>
            <a:endParaRPr lang="en-US" sz="2400" dirty="0">
              <a:solidFill>
                <a:srgbClr val="0070C0"/>
              </a:solidFill>
            </a:endParaRPr>
          </a:p>
        </p:txBody>
      </p:sp>
      <p:sp>
        <p:nvSpPr>
          <p:cNvPr id="7" name="TextBox 6"/>
          <p:cNvSpPr txBox="1"/>
          <p:nvPr/>
        </p:nvSpPr>
        <p:spPr>
          <a:xfrm>
            <a:off x="8545095" y="1724777"/>
            <a:ext cx="2540000" cy="584775"/>
          </a:xfrm>
          <a:prstGeom prst="rect">
            <a:avLst/>
          </a:prstGeom>
          <a:noFill/>
        </p:spPr>
        <p:txBody>
          <a:bodyPr wrap="square" rtlCol="0">
            <a:spAutoFit/>
          </a:bodyPr>
          <a:lstStyle/>
          <a:p>
            <a:r>
              <a:rPr lang="en-US" sz="3200" dirty="0">
                <a:solidFill>
                  <a:schemeClr val="accent2">
                    <a:lumMod val="75000"/>
                  </a:schemeClr>
                </a:solidFill>
              </a:rPr>
              <a:t>Upper</a:t>
            </a:r>
            <a:r>
              <a:rPr lang="en-US" sz="2400" dirty="0">
                <a:solidFill>
                  <a:schemeClr val="accent2">
                    <a:lumMod val="75000"/>
                  </a:schemeClr>
                </a:solidFill>
              </a:rPr>
              <a:t> </a:t>
            </a:r>
            <a:r>
              <a:rPr lang="en-US" sz="3200" dirty="0">
                <a:solidFill>
                  <a:schemeClr val="accent2">
                    <a:lumMod val="75000"/>
                  </a:schemeClr>
                </a:solidFill>
              </a:rPr>
              <a:t>limit</a:t>
            </a:r>
            <a:endParaRPr lang="en-US" sz="2400" dirty="0">
              <a:solidFill>
                <a:schemeClr val="accent2">
                  <a:lumMod val="75000"/>
                </a:schemeClr>
              </a:solidFill>
            </a:endParaRPr>
          </a:p>
        </p:txBody>
      </p:sp>
      <p:cxnSp>
        <p:nvCxnSpPr>
          <p:cNvPr id="9" name="Straight Arrow Connector 8"/>
          <p:cNvCxnSpPr>
            <a:stCxn id="7" idx="1"/>
          </p:cNvCxnSpPr>
          <p:nvPr/>
        </p:nvCxnSpPr>
        <p:spPr>
          <a:xfrm flipH="1">
            <a:off x="6716295" y="2017165"/>
            <a:ext cx="1828800" cy="1648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1"/>
          </p:cNvCxnSpPr>
          <p:nvPr/>
        </p:nvCxnSpPr>
        <p:spPr>
          <a:xfrm flipH="1">
            <a:off x="6817895" y="3084124"/>
            <a:ext cx="2032000" cy="1648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1"/>
          </p:cNvCxnSpPr>
          <p:nvPr/>
        </p:nvCxnSpPr>
        <p:spPr>
          <a:xfrm flipH="1" flipV="1">
            <a:off x="6422189" y="3445493"/>
            <a:ext cx="1930400" cy="53859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3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lstStyle/>
              <a:p>
                <a:pPr marL="457189" lvl="1" indent="-457189">
                  <a:buFont typeface="Wingdings 2" pitchFamily="18" charset="2"/>
                  <a:buChar char="³"/>
                </a:pPr>
                <a:r>
                  <a:rPr lang="en-US" dirty="0"/>
                  <a:t>Try 600#25</a:t>
                </a:r>
                <a:br>
                  <a:rPr lang="en-US" dirty="0"/>
                </a:br>
                <a14:m>
                  <m:oMath xmlns:m="http://schemas.openxmlformats.org/officeDocument/2006/math">
                    <m:r>
                      <a:rPr lang="en-US" b="0" i="1" smtClean="0">
                        <a:latin typeface="Cambria Math" panose="02040503050406030204" pitchFamily="18" charset="0"/>
                      </a:rPr>
                      <m:t>7+10+13+16+19</m:t>
                    </m:r>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3"/>
                <a:stretch>
                  <a:fillRect l="-1621" t="-2005"/>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a:t>11.1B Defining and Using Series</a:t>
            </a:r>
          </a:p>
        </p:txBody>
      </p:sp>
      <mc:AlternateContent xmlns:mc="http://schemas.openxmlformats.org/markup-compatibility/2006">
        <mc:Choice xmlns:a14="http://schemas.microsoft.com/office/drawing/2010/main" Requires="a14">
          <p:sp>
            <p:nvSpPr>
              <p:cNvPr id="2" name="Content Placeholder 1"/>
              <p:cNvSpPr>
                <a:spLocks noGrp="1"/>
              </p:cNvSpPr>
              <p:nvPr>
                <p:ph sz="half" idx="1"/>
              </p:nvPr>
            </p:nvSpPr>
            <p:spPr/>
            <p:txBody>
              <a:bodyPr/>
              <a:lstStyle/>
              <a:p>
                <a:r>
                  <a:rPr lang="en-US" dirty="0">
                    <a:solidFill>
                      <a:schemeClr val="accent2">
                        <a:lumMod val="75000"/>
                      </a:schemeClr>
                    </a:solidFill>
                  </a:rPr>
                  <a:t>Write as a summation</a:t>
                </a:r>
              </a:p>
              <a:p>
                <a:pPr lvl="1"/>
                <a14:m>
                  <m:oMath xmlns:m="http://schemas.openxmlformats.org/officeDocument/2006/math">
                    <m:r>
                      <a:rPr lang="en-US" b="0" i="1" smtClean="0">
                        <a:latin typeface="Cambria Math"/>
                      </a:rPr>
                      <m:t>4+8+12+⋯+100</m:t>
                    </m:r>
                  </m:oMath>
                </a14:m>
                <a:endParaRPr lang="en-US" dirty="0">
                  <a:latin typeface="Calibri"/>
                </a:endParaRPr>
              </a:p>
              <a:p>
                <a:pPr lvl="1"/>
                <a:endParaRPr lang="en-US" dirty="0">
                  <a:latin typeface="Calibri"/>
                </a:endParaRPr>
              </a:p>
              <a:p>
                <a:pPr lvl="1"/>
                <a:endParaRPr lang="en-US" dirty="0">
                  <a:latin typeface="Calibri"/>
                </a:endParaRPr>
              </a:p>
            </p:txBody>
          </p:sp>
        </mc:Choice>
        <mc:Fallback>
          <p:sp>
            <p:nvSpPr>
              <p:cNvPr id="2" name="Content Placeholder 1"/>
              <p:cNvSpPr>
                <a:spLocks noGrp="1" noRot="1" noChangeAspect="1" noMove="1" noResize="1" noEditPoints="1" noAdjustHandles="1" noChangeArrowheads="1" noChangeShapeType="1" noTextEdit="1"/>
              </p:cNvSpPr>
              <p:nvPr>
                <p:ph sz="half" idx="1"/>
              </p:nvPr>
            </p:nvSpPr>
            <p:spPr>
              <a:blipFill>
                <a:blip r:embed="rId4"/>
                <a:stretch>
                  <a:fillRect l="-1822" t="-2005"/>
                </a:stretch>
              </a:blipFill>
            </p:spPr>
            <p:txBody>
              <a:bodyPr/>
              <a:lstStyle/>
              <a:p>
                <a:r>
                  <a:rPr lang="en-US">
                    <a:noFill/>
                  </a:rPr>
                  <a:t> </a:t>
                </a:r>
              </a:p>
            </p:txBody>
          </p:sp>
        </mc:Fallback>
      </mc:AlternateContent>
    </p:spTree>
    <p:extLst>
      <p:ext uri="{BB962C8B-B14F-4D97-AF65-F5344CB8AC3E}">
        <p14:creationId xmlns:p14="http://schemas.microsoft.com/office/powerpoint/2010/main" val="396659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11.1B Defining and Using Series</a:t>
            </a:r>
          </a:p>
        </p:txBody>
      </p:sp>
      <mc:AlternateContent xmlns:mc="http://schemas.openxmlformats.org/markup-compatibility/2006">
        <mc:Choice xmlns:a14="http://schemas.microsoft.com/office/drawing/2010/main" Requires="a14">
          <p:sp>
            <p:nvSpPr>
              <p:cNvPr id="2" name="Content Placeholder 1"/>
              <p:cNvSpPr>
                <a:spLocks noGrp="1"/>
              </p:cNvSpPr>
              <p:nvPr>
                <p:ph sz="half" idx="1"/>
              </p:nvPr>
            </p:nvSpPr>
            <p:spPr/>
            <p:txBody>
              <a:bodyPr>
                <a:normAutofit/>
              </a:bodyPr>
              <a:lstStyle/>
              <a:p>
                <a:r>
                  <a:rPr lang="en-US" dirty="0">
                    <a:solidFill>
                      <a:schemeClr val="accent2">
                        <a:lumMod val="75000"/>
                      </a:schemeClr>
                    </a:solidFill>
                  </a:rPr>
                  <a:t>Find the sum of the series</a:t>
                </a:r>
              </a:p>
              <a:p>
                <a:pPr marL="0" indent="0">
                  <a:buNone/>
                </a:pPr>
                <a14:m>
                  <m:oMathPara xmlns:m="http://schemas.openxmlformats.org/officeDocument/2006/math">
                    <m:oMathParaPr>
                      <m:jc m:val="left"/>
                    </m:oMathParaPr>
                    <m:oMath xmlns:m="http://schemas.openxmlformats.org/officeDocument/2006/math">
                      <m:nary>
                        <m:naryPr>
                          <m:chr m:val="∑"/>
                          <m:ctrlPr>
                            <a:rPr lang="en-US" b="0" i="1" smtClean="0">
                              <a:latin typeface="Cambria Math" panose="02040503050406030204" pitchFamily="18" charset="0"/>
                            </a:rPr>
                          </m:ctrlPr>
                        </m:naryPr>
                        <m:sub>
                          <m:r>
                            <a:rPr lang="en-US" b="0" i="1" smtClean="0">
                              <a:latin typeface="Cambria Math"/>
                            </a:rPr>
                            <m:t>𝑘</m:t>
                          </m:r>
                          <m:r>
                            <a:rPr lang="en-US" b="0" i="1" smtClean="0">
                              <a:latin typeface="Cambria Math"/>
                            </a:rPr>
                            <m:t>=5</m:t>
                          </m:r>
                        </m:sub>
                        <m:sup>
                          <m:r>
                            <a:rPr lang="en-US" b="0" i="1" smtClean="0">
                              <a:latin typeface="Cambria Math"/>
                            </a:rPr>
                            <m:t>10</m:t>
                          </m:r>
                        </m:sup>
                        <m:e>
                          <m:sSup>
                            <m:sSupPr>
                              <m:ctrlPr>
                                <a:rPr lang="en-US" b="0" i="1" smtClean="0">
                                  <a:latin typeface="Cambria Math" panose="02040503050406030204" pitchFamily="18" charset="0"/>
                                </a:rPr>
                              </m:ctrlPr>
                            </m:sSupPr>
                            <m:e>
                              <m:r>
                                <a:rPr lang="en-US" b="0" i="1" smtClean="0">
                                  <a:latin typeface="Cambria Math"/>
                                </a:rPr>
                                <m:t>𝑘</m:t>
                              </m:r>
                            </m:e>
                            <m:sup>
                              <m:r>
                                <a:rPr lang="en-US" b="0" i="1" smtClean="0">
                                  <a:latin typeface="Cambria Math"/>
                                </a:rPr>
                                <m:t>2</m:t>
                              </m:r>
                            </m:sup>
                          </m:sSup>
                        </m:e>
                      </m:nary>
                      <m:r>
                        <a:rPr lang="en-US" b="0" i="1" smtClean="0">
                          <a:latin typeface="Cambria Math"/>
                        </a:rPr>
                        <m:t>+1</m:t>
                      </m:r>
                    </m:oMath>
                  </m:oMathPara>
                </a14:m>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sz="half" idx="1"/>
              </p:nvPr>
            </p:nvSpPr>
            <p:spPr>
              <a:blipFill>
                <a:blip r:embed="rId3"/>
                <a:stretch>
                  <a:fillRect l="-1822" t="-20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6ED48B80-8415-4D3C-A880-A8E7111DC5B0}"/>
                  </a:ext>
                </a:extLst>
              </p:cNvPr>
              <p:cNvSpPr>
                <a:spLocks noGrp="1"/>
              </p:cNvSpPr>
              <p:nvPr>
                <p:ph sz="half" idx="2"/>
              </p:nvPr>
            </p:nvSpPr>
            <p:spPr/>
            <p:txBody>
              <a:bodyPr/>
              <a:lstStyle/>
              <a:p>
                <a:r>
                  <a:rPr lang="en-US" dirty="0"/>
                  <a:t>Try 600#39</a:t>
                </a:r>
                <a:br>
                  <a:rPr lang="en-US" dirty="0"/>
                </a:br>
                <a14:m>
                  <m:oMath xmlns:m="http://schemas.openxmlformats.org/officeDocument/2006/math">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=2</m:t>
                        </m:r>
                      </m:sub>
                      <m:sup>
                        <m:r>
                          <a:rPr lang="en-US" b="0" i="1" smtClean="0">
                            <a:latin typeface="Cambria Math" panose="02040503050406030204" pitchFamily="18" charset="0"/>
                          </a:rPr>
                          <m:t>8</m:t>
                        </m:r>
                      </m:sup>
                      <m:e>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𝑖</m:t>
                            </m:r>
                          </m:den>
                        </m:f>
                      </m:e>
                    </m:nary>
                  </m:oMath>
                </a14:m>
                <a:endParaRPr lang="en-US" dirty="0"/>
              </a:p>
            </p:txBody>
          </p:sp>
        </mc:Choice>
        <mc:Fallback xmlns="">
          <p:sp>
            <p:nvSpPr>
              <p:cNvPr id="4" name="Content Placeholder 3">
                <a:extLst>
                  <a:ext uri="{FF2B5EF4-FFF2-40B4-BE49-F238E27FC236}">
                    <a16:creationId xmlns:a16="http://schemas.microsoft.com/office/drawing/2014/main" id="{6ED48B80-8415-4D3C-A880-A8E7111DC5B0}"/>
                  </a:ext>
                </a:extLst>
              </p:cNvPr>
              <p:cNvSpPr>
                <a:spLocks noGrp="1" noRot="1" noChangeAspect="1" noMove="1" noResize="1" noEditPoints="1" noAdjustHandles="1" noChangeArrowheads="1" noChangeShapeType="1" noTextEdit="1"/>
              </p:cNvSpPr>
              <p:nvPr>
                <p:ph sz="half" idx="2"/>
              </p:nvPr>
            </p:nvSpPr>
            <p:spPr>
              <a:blipFill>
                <a:blip r:embed="rId4"/>
                <a:stretch>
                  <a:fillRect l="-1824" t="-2005"/>
                </a:stretch>
              </a:blipFill>
            </p:spPr>
            <p:txBody>
              <a:bodyPr/>
              <a:lstStyle/>
              <a:p>
                <a:r>
                  <a:rPr lang="en-US">
                    <a:noFill/>
                  </a:rPr>
                  <a:t> </a:t>
                </a:r>
              </a:p>
            </p:txBody>
          </p:sp>
        </mc:Fallback>
      </mc:AlternateContent>
    </p:spTree>
    <p:extLst>
      <p:ext uri="{BB962C8B-B14F-4D97-AF65-F5344CB8AC3E}">
        <p14:creationId xmlns:p14="http://schemas.microsoft.com/office/powerpoint/2010/main" val="265229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11.1B Defining and Using Series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solidFill>
                      <a:schemeClr val="accent3">
                        <a:lumMod val="50000"/>
                      </a:schemeClr>
                    </a:solidFill>
                  </a:rPr>
                  <a:t>Some shortcut formulas</a:t>
                </a:r>
              </a:p>
              <a:p>
                <a:pPr marL="0" indent="0">
                  <a:buNone/>
                </a:pPr>
                <a14:m>
                  <m:oMathPara xmlns:m="http://schemas.openxmlformats.org/officeDocument/2006/math">
                    <m:oMathParaPr>
                      <m:jc m:val="centerGroup"/>
                    </m:oMathParaPr>
                    <m:oMath xmlns:m="http://schemas.openxmlformats.org/officeDocument/2006/math">
                      <m:nary>
                        <m:naryPr>
                          <m:chr m:val="∑"/>
                          <m:ctrlPr>
                            <a:rPr lang="en-US" b="0" i="1" smtClean="0">
                              <a:solidFill>
                                <a:schemeClr val="accent2">
                                  <a:lumMod val="75000"/>
                                </a:schemeClr>
                              </a:solidFill>
                              <a:latin typeface="Cambria Math" panose="02040503050406030204" pitchFamily="18" charset="0"/>
                            </a:rPr>
                          </m:ctrlPr>
                        </m:naryPr>
                        <m:sub>
                          <m:r>
                            <a:rPr lang="en-US" b="0" i="1" smtClean="0">
                              <a:solidFill>
                                <a:schemeClr val="accent2">
                                  <a:lumMod val="75000"/>
                                </a:schemeClr>
                              </a:solidFill>
                              <a:latin typeface="Cambria Math"/>
                            </a:rPr>
                            <m:t>𝑖</m:t>
                          </m:r>
                          <m:r>
                            <a:rPr lang="en-US" b="0" i="1" smtClean="0">
                              <a:solidFill>
                                <a:schemeClr val="accent2">
                                  <a:lumMod val="75000"/>
                                </a:schemeClr>
                              </a:solidFill>
                              <a:latin typeface="Cambria Math"/>
                            </a:rPr>
                            <m:t>=1</m:t>
                          </m:r>
                        </m:sub>
                        <m:sup>
                          <m:r>
                            <a:rPr lang="en-US" b="0" i="1" smtClean="0">
                              <a:solidFill>
                                <a:schemeClr val="accent2">
                                  <a:lumMod val="75000"/>
                                </a:schemeClr>
                              </a:solidFill>
                              <a:latin typeface="Cambria Math"/>
                            </a:rPr>
                            <m:t>𝑛</m:t>
                          </m:r>
                        </m:sup>
                        <m:e>
                          <m:r>
                            <a:rPr lang="en-US" b="0" i="1" smtClean="0">
                              <a:solidFill>
                                <a:schemeClr val="accent2">
                                  <a:lumMod val="75000"/>
                                </a:schemeClr>
                              </a:solidFill>
                              <a:latin typeface="Cambria Math"/>
                            </a:rPr>
                            <m:t>1</m:t>
                          </m:r>
                        </m:e>
                      </m:nary>
                      <m:r>
                        <a:rPr lang="en-US" b="0" i="1" smtClean="0">
                          <a:solidFill>
                            <a:schemeClr val="accent2">
                              <a:lumMod val="75000"/>
                            </a:schemeClr>
                          </a:solidFill>
                          <a:latin typeface="Cambria Math"/>
                        </a:rPr>
                        <m:t>=</m:t>
                      </m:r>
                      <m:r>
                        <a:rPr lang="en-US" b="0" i="1" smtClean="0">
                          <a:solidFill>
                            <a:schemeClr val="accent2">
                              <a:lumMod val="75000"/>
                            </a:schemeClr>
                          </a:solidFill>
                          <a:latin typeface="Cambria Math"/>
                        </a:rPr>
                        <m:t>𝑛</m:t>
                      </m:r>
                    </m:oMath>
                  </m:oMathPara>
                </a14:m>
                <a:endParaRPr lang="en-US" b="0" dirty="0">
                  <a:solidFill>
                    <a:schemeClr val="accent2">
                      <a:lumMod val="75000"/>
                    </a:schemeClr>
                  </a:solidFill>
                </a:endParaRPr>
              </a:p>
              <a:p>
                <a:pPr marL="0" indent="0">
                  <a:buNone/>
                </a:pPr>
                <a14:m>
                  <m:oMathPara xmlns:m="http://schemas.openxmlformats.org/officeDocument/2006/math">
                    <m:oMathParaPr>
                      <m:jc m:val="centerGroup"/>
                    </m:oMathParaPr>
                    <m:oMath xmlns:m="http://schemas.openxmlformats.org/officeDocument/2006/math">
                      <m:nary>
                        <m:naryPr>
                          <m:chr m:val="∑"/>
                          <m:ctrlPr>
                            <a:rPr lang="en-US" b="0" i="1" smtClean="0">
                              <a:solidFill>
                                <a:schemeClr val="accent5">
                                  <a:lumMod val="50000"/>
                                </a:schemeClr>
                              </a:solidFill>
                              <a:latin typeface="Cambria Math" panose="02040503050406030204" pitchFamily="18" charset="0"/>
                            </a:rPr>
                          </m:ctrlPr>
                        </m:naryPr>
                        <m:sub>
                          <m:r>
                            <a:rPr lang="en-US" b="0" i="1" smtClean="0">
                              <a:solidFill>
                                <a:schemeClr val="accent5">
                                  <a:lumMod val="50000"/>
                                </a:schemeClr>
                              </a:solidFill>
                              <a:latin typeface="Cambria Math"/>
                            </a:rPr>
                            <m:t>𝑖</m:t>
                          </m:r>
                          <m:r>
                            <a:rPr lang="en-US" b="0" i="1" smtClean="0">
                              <a:solidFill>
                                <a:schemeClr val="accent5">
                                  <a:lumMod val="50000"/>
                                </a:schemeClr>
                              </a:solidFill>
                              <a:latin typeface="Cambria Math"/>
                            </a:rPr>
                            <m:t>=1</m:t>
                          </m:r>
                        </m:sub>
                        <m:sup>
                          <m:r>
                            <a:rPr lang="en-US" b="0" i="1" smtClean="0">
                              <a:solidFill>
                                <a:schemeClr val="accent5">
                                  <a:lumMod val="50000"/>
                                </a:schemeClr>
                              </a:solidFill>
                              <a:latin typeface="Cambria Math"/>
                            </a:rPr>
                            <m:t>𝑛</m:t>
                          </m:r>
                        </m:sup>
                        <m:e>
                          <m:r>
                            <a:rPr lang="en-US" b="0" i="1" smtClean="0">
                              <a:solidFill>
                                <a:schemeClr val="accent5">
                                  <a:lumMod val="50000"/>
                                </a:schemeClr>
                              </a:solidFill>
                              <a:latin typeface="Cambria Math"/>
                            </a:rPr>
                            <m:t>𝑖</m:t>
                          </m:r>
                        </m:e>
                      </m:nary>
                      <m:r>
                        <a:rPr lang="en-US" b="0" i="1" smtClean="0">
                          <a:solidFill>
                            <a:schemeClr val="accent5">
                              <a:lumMod val="50000"/>
                            </a:schemeClr>
                          </a:solidFill>
                          <a:latin typeface="Cambria Math"/>
                        </a:rPr>
                        <m:t>=</m:t>
                      </m:r>
                      <m:f>
                        <m:fPr>
                          <m:ctrlPr>
                            <a:rPr lang="en-US" b="0" i="1" smtClean="0">
                              <a:solidFill>
                                <a:schemeClr val="accent5">
                                  <a:lumMod val="50000"/>
                                </a:schemeClr>
                              </a:solidFill>
                              <a:latin typeface="Cambria Math" panose="02040503050406030204" pitchFamily="18" charset="0"/>
                            </a:rPr>
                          </m:ctrlPr>
                        </m:fPr>
                        <m:num>
                          <m:r>
                            <a:rPr lang="en-US" b="0" i="1" smtClean="0">
                              <a:solidFill>
                                <a:schemeClr val="accent5">
                                  <a:lumMod val="50000"/>
                                </a:schemeClr>
                              </a:solidFill>
                              <a:latin typeface="Cambria Math"/>
                            </a:rPr>
                            <m:t>𝑛</m:t>
                          </m:r>
                          <m:d>
                            <m:dPr>
                              <m:ctrlPr>
                                <a:rPr lang="en-US" b="0" i="1" smtClean="0">
                                  <a:solidFill>
                                    <a:schemeClr val="accent5">
                                      <a:lumMod val="50000"/>
                                    </a:schemeClr>
                                  </a:solidFill>
                                  <a:latin typeface="Cambria Math" panose="02040503050406030204" pitchFamily="18" charset="0"/>
                                </a:rPr>
                              </m:ctrlPr>
                            </m:dPr>
                            <m:e>
                              <m:r>
                                <a:rPr lang="en-US" b="0" i="1" smtClean="0">
                                  <a:solidFill>
                                    <a:schemeClr val="accent5">
                                      <a:lumMod val="50000"/>
                                    </a:schemeClr>
                                  </a:solidFill>
                                  <a:latin typeface="Cambria Math"/>
                                </a:rPr>
                                <m:t>𝑛</m:t>
                              </m:r>
                              <m:r>
                                <a:rPr lang="en-US" b="0" i="1" smtClean="0">
                                  <a:solidFill>
                                    <a:schemeClr val="accent5">
                                      <a:lumMod val="50000"/>
                                    </a:schemeClr>
                                  </a:solidFill>
                                  <a:latin typeface="Cambria Math"/>
                                </a:rPr>
                                <m:t>+1</m:t>
                              </m:r>
                            </m:e>
                          </m:d>
                        </m:num>
                        <m:den>
                          <m:r>
                            <a:rPr lang="en-US" b="0" i="1" smtClean="0">
                              <a:solidFill>
                                <a:schemeClr val="accent5">
                                  <a:lumMod val="50000"/>
                                </a:schemeClr>
                              </a:solidFill>
                              <a:latin typeface="Cambria Math"/>
                            </a:rPr>
                            <m:t>2</m:t>
                          </m:r>
                        </m:den>
                      </m:f>
                    </m:oMath>
                  </m:oMathPara>
                </a14:m>
                <a:endParaRPr lang="en-US" b="0" dirty="0"/>
              </a:p>
              <a:p>
                <a:pPr marL="0" indent="0">
                  <a:buNone/>
                </a:pPr>
                <a14:m>
                  <m:oMathPara xmlns:m="http://schemas.openxmlformats.org/officeDocument/2006/math">
                    <m:oMathParaPr>
                      <m:jc m:val="centerGroup"/>
                    </m:oMathParaPr>
                    <m:oMath xmlns:m="http://schemas.openxmlformats.org/officeDocument/2006/math">
                      <m:nary>
                        <m:naryPr>
                          <m:chr m:val="∑"/>
                          <m:ctrlPr>
                            <a:rPr lang="en-US" b="0" i="1" smtClean="0">
                              <a:solidFill>
                                <a:srgbClr val="0070C0"/>
                              </a:solidFill>
                              <a:latin typeface="Cambria Math" panose="02040503050406030204" pitchFamily="18" charset="0"/>
                            </a:rPr>
                          </m:ctrlPr>
                        </m:naryPr>
                        <m:sub>
                          <m:r>
                            <a:rPr lang="en-US" b="0" i="1" smtClean="0">
                              <a:solidFill>
                                <a:srgbClr val="0070C0"/>
                              </a:solidFill>
                              <a:latin typeface="Cambria Math"/>
                            </a:rPr>
                            <m:t>𝑖</m:t>
                          </m:r>
                          <m:r>
                            <a:rPr lang="en-US" b="0" i="1" smtClean="0">
                              <a:solidFill>
                                <a:srgbClr val="0070C0"/>
                              </a:solidFill>
                              <a:latin typeface="Cambria Math"/>
                            </a:rPr>
                            <m:t>=1</m:t>
                          </m:r>
                        </m:sub>
                        <m:sup>
                          <m:r>
                            <a:rPr lang="en-US" b="0" i="1" smtClean="0">
                              <a:solidFill>
                                <a:srgbClr val="0070C0"/>
                              </a:solidFill>
                              <a:latin typeface="Cambria Math"/>
                            </a:rPr>
                            <m:t>𝑛</m:t>
                          </m:r>
                        </m:sup>
                        <m:e>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𝑖</m:t>
                              </m:r>
                            </m:e>
                            <m:sup>
                              <m:r>
                                <a:rPr lang="en-US" b="0" i="1" smtClean="0">
                                  <a:solidFill>
                                    <a:srgbClr val="0070C0"/>
                                  </a:solidFill>
                                  <a:latin typeface="Cambria Math"/>
                                </a:rPr>
                                <m:t>2</m:t>
                              </m:r>
                            </m:sup>
                          </m:sSup>
                        </m:e>
                      </m:nary>
                      <m:r>
                        <a:rPr lang="en-US" b="0" i="1" smtClean="0">
                          <a:solidFill>
                            <a:srgbClr val="0070C0"/>
                          </a:solidFill>
                          <a:latin typeface="Cambria Math"/>
                        </a:rPr>
                        <m:t>=</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a:rPr>
                            <m:t>𝑛</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𝑛</m:t>
                              </m:r>
                              <m:r>
                                <a:rPr lang="en-US" b="0" i="1" smtClean="0">
                                  <a:solidFill>
                                    <a:srgbClr val="0070C0"/>
                                  </a:solidFill>
                                  <a:latin typeface="Cambria Math"/>
                                </a:rPr>
                                <m:t>+1</m:t>
                              </m:r>
                            </m:e>
                          </m:d>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2</m:t>
                              </m:r>
                              <m:r>
                                <a:rPr lang="en-US" b="0" i="1" smtClean="0">
                                  <a:solidFill>
                                    <a:srgbClr val="0070C0"/>
                                  </a:solidFill>
                                  <a:latin typeface="Cambria Math"/>
                                </a:rPr>
                                <m:t>𝑛</m:t>
                              </m:r>
                              <m:r>
                                <a:rPr lang="en-US" b="0" i="1" smtClean="0">
                                  <a:solidFill>
                                    <a:srgbClr val="0070C0"/>
                                  </a:solidFill>
                                  <a:latin typeface="Cambria Math"/>
                                </a:rPr>
                                <m:t>+1</m:t>
                              </m:r>
                            </m:e>
                          </m:d>
                        </m:num>
                        <m:den>
                          <m:r>
                            <a:rPr lang="en-US" b="0" i="1" smtClean="0">
                              <a:solidFill>
                                <a:srgbClr val="0070C0"/>
                              </a:solidFill>
                              <a:latin typeface="Cambria Math"/>
                            </a:rPr>
                            <m:t>6</m:t>
                          </m:r>
                        </m:den>
                      </m:f>
                    </m:oMath>
                  </m:oMathPara>
                </a14:m>
                <a:endParaRPr lang="en-US" b="0" dirty="0">
                  <a:solidFill>
                    <a:srgbClr val="0070C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00" t="-2005"/>
                </a:stretch>
              </a:blipFill>
            </p:spPr>
            <p:txBody>
              <a:bodyPr/>
              <a:lstStyle/>
              <a:p>
                <a:r>
                  <a:rPr lang="en-US">
                    <a:noFill/>
                  </a:rPr>
                  <a:t> </a:t>
                </a:r>
              </a:p>
            </p:txBody>
          </p:sp>
        </mc:Fallback>
      </mc:AlternateContent>
    </p:spTree>
    <p:extLst>
      <p:ext uri="{BB962C8B-B14F-4D97-AF65-F5344CB8AC3E}">
        <p14:creationId xmlns:p14="http://schemas.microsoft.com/office/powerpoint/2010/main" val="137987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11.1B Defining and Using Series</a:t>
            </a:r>
          </a:p>
        </p:txBody>
      </p:sp>
      <mc:AlternateContent xmlns:mc="http://schemas.openxmlformats.org/markup-compatibility/2006">
        <mc:Choice xmlns:a14="http://schemas.microsoft.com/office/drawing/2010/main" Requires="a14">
          <p:sp>
            <p:nvSpPr>
              <p:cNvPr id="2" name="Content Placeholder 1"/>
              <p:cNvSpPr>
                <a:spLocks noGrp="1"/>
              </p:cNvSpPr>
              <p:nvPr>
                <p:ph sz="half" idx="1"/>
              </p:nvPr>
            </p:nvSpPr>
            <p:spPr/>
            <p:txBody>
              <a:bodyPr>
                <a:normAutofit/>
              </a:bodyPr>
              <a:lstStyle/>
              <a:p>
                <a:r>
                  <a:rPr lang="en-US" dirty="0">
                    <a:solidFill>
                      <a:schemeClr val="accent2">
                        <a:lumMod val="75000"/>
                      </a:schemeClr>
                    </a:solidFill>
                  </a:rPr>
                  <a:t>Find the sum of the series</a:t>
                </a:r>
              </a:p>
              <a:p>
                <a:pPr marL="0" indent="0">
                  <a:buNone/>
                </a:pPr>
                <a14:m>
                  <m:oMathPara xmlns:m="http://schemas.openxmlformats.org/officeDocument/2006/math">
                    <m:oMathParaPr>
                      <m:jc m:val="left"/>
                    </m:oMathParaPr>
                    <m:oMath xmlns:m="http://schemas.openxmlformats.org/officeDocument/2006/math">
                      <m:nary>
                        <m:naryPr>
                          <m:chr m:val="∑"/>
                          <m:ctrlPr>
                            <a:rPr lang="en-US" b="0" i="1" smtClean="0">
                              <a:latin typeface="Cambria Math" panose="02040503050406030204" pitchFamily="18" charset="0"/>
                            </a:rPr>
                          </m:ctrlPr>
                        </m:naryPr>
                        <m:sub>
                          <m:r>
                            <a:rPr lang="en-US" b="0" i="1" smtClean="0">
                              <a:latin typeface="Cambria Math"/>
                            </a:rPr>
                            <m:t>𝑘</m:t>
                          </m:r>
                          <m:r>
                            <a:rPr lang="en-US" b="0" i="1" smtClean="0">
                              <a:latin typeface="Cambria Math"/>
                            </a:rPr>
                            <m:t>=1</m:t>
                          </m:r>
                        </m:sub>
                        <m:sup>
                          <m:r>
                            <a:rPr lang="en-US" b="0" i="1" smtClean="0">
                              <a:latin typeface="Cambria Math"/>
                            </a:rPr>
                            <m:t>10</m:t>
                          </m:r>
                        </m:sup>
                        <m:e>
                          <m:r>
                            <a:rPr lang="en-US" b="0" i="1" smtClean="0">
                              <a:latin typeface="Cambria Math"/>
                            </a:rPr>
                            <m:t>3</m:t>
                          </m:r>
                          <m:sSup>
                            <m:sSupPr>
                              <m:ctrlPr>
                                <a:rPr lang="en-US" b="0" i="1" smtClean="0">
                                  <a:latin typeface="Cambria Math" panose="02040503050406030204" pitchFamily="18" charset="0"/>
                                </a:rPr>
                              </m:ctrlPr>
                            </m:sSupPr>
                            <m:e>
                              <m:r>
                                <a:rPr lang="en-US" b="0" i="1" smtClean="0">
                                  <a:latin typeface="Cambria Math"/>
                                </a:rPr>
                                <m:t>𝑘</m:t>
                              </m:r>
                            </m:e>
                            <m:sup>
                              <m:r>
                                <a:rPr lang="en-US" b="0" i="1" smtClean="0">
                                  <a:latin typeface="Cambria Math"/>
                                </a:rPr>
                                <m:t>2</m:t>
                              </m:r>
                            </m:sup>
                          </m:sSup>
                        </m:e>
                      </m:nary>
                      <m:r>
                        <a:rPr lang="en-US" b="0" i="1" smtClean="0">
                          <a:latin typeface="Cambria Math"/>
                        </a:rPr>
                        <m:t>+2</m:t>
                      </m:r>
                    </m:oMath>
                  </m:oMathPara>
                </a14:m>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sz="half" idx="1"/>
              </p:nvPr>
            </p:nvSpPr>
            <p:spPr>
              <a:blipFill>
                <a:blip r:embed="rId3"/>
                <a:stretch>
                  <a:fillRect l="-1822" t="-20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6E446F5-15A0-472A-95CF-C8EBFD14BE67}"/>
                  </a:ext>
                </a:extLst>
              </p:cNvPr>
              <p:cNvSpPr>
                <a:spLocks noGrp="1"/>
              </p:cNvSpPr>
              <p:nvPr>
                <p:ph sz="half" idx="2"/>
              </p:nvPr>
            </p:nvSpPr>
            <p:spPr/>
            <p:txBody>
              <a:bodyPr/>
              <a:lstStyle/>
              <a:p>
                <a:r>
                  <a:rPr lang="en-US" dirty="0"/>
                  <a:t>Try 600#43</a:t>
                </a:r>
                <a:br>
                  <a:rPr lang="en-US" dirty="0"/>
                </a:br>
                <a14:m>
                  <m:oMath xmlns:m="http://schemas.openxmlformats.org/officeDocument/2006/math">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=10</m:t>
                        </m:r>
                      </m:sub>
                      <m:sup>
                        <m:r>
                          <a:rPr lang="en-US" b="0" i="1" smtClean="0">
                            <a:latin typeface="Cambria Math" panose="02040503050406030204" pitchFamily="18" charset="0"/>
                          </a:rPr>
                          <m:t>25</m:t>
                        </m:r>
                      </m:sup>
                      <m:e>
                        <m:r>
                          <a:rPr lang="en-US" b="0" i="1" smtClean="0">
                            <a:latin typeface="Cambria Math" panose="02040503050406030204" pitchFamily="18" charset="0"/>
                          </a:rPr>
                          <m:t>𝑖</m:t>
                        </m:r>
                      </m:e>
                    </m:nary>
                  </m:oMath>
                </a14:m>
                <a:endParaRPr lang="en-US" dirty="0"/>
              </a:p>
            </p:txBody>
          </p:sp>
        </mc:Choice>
        <mc:Fallback xmlns="">
          <p:sp>
            <p:nvSpPr>
              <p:cNvPr id="4" name="Content Placeholder 3">
                <a:extLst>
                  <a:ext uri="{FF2B5EF4-FFF2-40B4-BE49-F238E27FC236}">
                    <a16:creationId xmlns:a16="http://schemas.microsoft.com/office/drawing/2014/main" id="{F6E446F5-15A0-472A-95CF-C8EBFD14BE67}"/>
                  </a:ext>
                </a:extLst>
              </p:cNvPr>
              <p:cNvSpPr>
                <a:spLocks noGrp="1" noRot="1" noChangeAspect="1" noMove="1" noResize="1" noEditPoints="1" noAdjustHandles="1" noChangeArrowheads="1" noChangeShapeType="1" noTextEdit="1"/>
              </p:cNvSpPr>
              <p:nvPr>
                <p:ph sz="half" idx="2"/>
              </p:nvPr>
            </p:nvSpPr>
            <p:spPr>
              <a:blipFill>
                <a:blip r:embed="rId4"/>
                <a:stretch>
                  <a:fillRect l="-1824" t="-2005"/>
                </a:stretch>
              </a:blipFill>
            </p:spPr>
            <p:txBody>
              <a:bodyPr/>
              <a:lstStyle/>
              <a:p>
                <a:r>
                  <a:rPr lang="en-US">
                    <a:noFill/>
                  </a:rPr>
                  <a:t> </a:t>
                </a:r>
              </a:p>
            </p:txBody>
          </p:sp>
        </mc:Fallback>
      </mc:AlternateContent>
    </p:spTree>
    <p:extLst>
      <p:ext uri="{BB962C8B-B14F-4D97-AF65-F5344CB8AC3E}">
        <p14:creationId xmlns:p14="http://schemas.microsoft.com/office/powerpoint/2010/main" val="130032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2453-725E-46B3-AC30-BBECE0AE0F06}"/>
              </a:ext>
            </a:extLst>
          </p:cNvPr>
          <p:cNvSpPr>
            <a:spLocks noGrp="1"/>
          </p:cNvSpPr>
          <p:nvPr>
            <p:ph type="title"/>
          </p:nvPr>
        </p:nvSpPr>
        <p:spPr/>
        <p:txBody>
          <a:bodyPr/>
          <a:lstStyle/>
          <a:p>
            <a:r>
              <a:rPr lang="en-US" dirty="0"/>
              <a:t>11.2 Analyzing Arithmetic Sequences and Series</a:t>
            </a:r>
          </a:p>
        </p:txBody>
      </p:sp>
      <p:sp>
        <p:nvSpPr>
          <p:cNvPr id="3" name="Text Placeholder 2">
            <a:extLst>
              <a:ext uri="{FF2B5EF4-FFF2-40B4-BE49-F238E27FC236}">
                <a16:creationId xmlns:a16="http://schemas.microsoft.com/office/drawing/2014/main" id="{AFB5B114-6BBC-4487-B57E-044BCD9D2252}"/>
              </a:ext>
            </a:extLst>
          </p:cNvPr>
          <p:cNvSpPr>
            <a:spLocks noGrp="1"/>
          </p:cNvSpPr>
          <p:nvPr>
            <p:ph type="body" idx="1"/>
          </p:nvPr>
        </p:nvSpPr>
        <p:spPr/>
        <p:txBody>
          <a:bodyPr/>
          <a:lstStyle/>
          <a:p>
            <a:r>
              <a:rPr lang="en-US" dirty="0"/>
              <a:t>After this lesson…</a:t>
            </a:r>
          </a:p>
          <a:p>
            <a:r>
              <a:rPr lang="en-US" dirty="0"/>
              <a:t>• I can identify arithmetic sequences.</a:t>
            </a:r>
          </a:p>
          <a:p>
            <a:r>
              <a:rPr lang="en-US" dirty="0"/>
              <a:t>• I can write rules for arithmetic sequences.</a:t>
            </a:r>
          </a:p>
          <a:p>
            <a:r>
              <a:rPr lang="en-US" dirty="0"/>
              <a:t>• I can find sums of finite arithmetic series.</a:t>
            </a:r>
          </a:p>
        </p:txBody>
      </p:sp>
      <p:sp>
        <p:nvSpPr>
          <p:cNvPr id="4" name="Slide Number Placeholder 3">
            <a:extLst>
              <a:ext uri="{FF2B5EF4-FFF2-40B4-BE49-F238E27FC236}">
                <a16:creationId xmlns:a16="http://schemas.microsoft.com/office/drawing/2014/main" id="{D779800F-C336-4EEC-A170-A3E92EDDE53F}"/>
              </a:ext>
            </a:extLst>
          </p:cNvPr>
          <p:cNvSpPr>
            <a:spLocks noGrp="1"/>
          </p:cNvSpPr>
          <p:nvPr>
            <p:ph type="sldNum" sz="quarter" idx="12"/>
          </p:nvPr>
        </p:nvSpPr>
        <p:spPr/>
        <p:txBody>
          <a:bodyPr/>
          <a:lstStyle/>
          <a:p>
            <a:fld id="{49804466-71A5-484C-9A97-DA563B716E01}" type="slidenum">
              <a:rPr lang="en-US" smtClean="0"/>
              <a:t>16</a:t>
            </a:fld>
            <a:endParaRPr lang="en-US"/>
          </a:p>
        </p:txBody>
      </p:sp>
    </p:spTree>
    <p:extLst>
      <p:ext uri="{BB962C8B-B14F-4D97-AF65-F5344CB8AC3E}">
        <p14:creationId xmlns:p14="http://schemas.microsoft.com/office/powerpoint/2010/main" val="2599115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F77AB-34E1-405C-B073-7C4B8C8E5C88}"/>
              </a:ext>
            </a:extLst>
          </p:cNvPr>
          <p:cNvSpPr>
            <a:spLocks noGrp="1"/>
          </p:cNvSpPr>
          <p:nvPr>
            <p:ph type="title"/>
          </p:nvPr>
        </p:nvSpPr>
        <p:spPr/>
        <p:txBody>
          <a:bodyPr/>
          <a:lstStyle/>
          <a:p>
            <a:r>
              <a:rPr lang="en-US" dirty="0"/>
              <a:t>11.2 Analyzing Arithmetic Sequences and Series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414423-50B6-4504-B121-99B1E5107759}"/>
                  </a:ext>
                </a:extLst>
              </p:cNvPr>
              <p:cNvSpPr>
                <a:spLocks noGrp="1"/>
              </p:cNvSpPr>
              <p:nvPr>
                <p:ph idx="1"/>
              </p:nvPr>
            </p:nvSpPr>
            <p:spPr/>
            <p:txBody>
              <a:bodyPr>
                <a:normAutofit/>
              </a:bodyPr>
              <a:lstStyle/>
              <a:p>
                <a:r>
                  <a:rPr lang="en-US" b="1" dirty="0"/>
                  <a:t>Work with a partner. </a:t>
                </a:r>
                <a:r>
                  <a:rPr lang="en-US" dirty="0"/>
                  <a:t>When German mathematician Carl Friedrich Gauss (1777–1855) was young, one of his teachers asked him to find the sum of the whole numbers from 1 through 100. To the astonishment of his teacher, Gauss came up with the answer after only a few moments. Here is what Gauss did:</a:t>
                </a:r>
              </a:p>
              <a:p>
                <a14:m>
                  <m:oMath xmlns:m="http://schemas.openxmlformats.org/officeDocument/2006/math">
                    <m:m>
                      <m:mPr>
                        <m:plcHide m:val="on"/>
                        <m:mcs>
                          <m:mc>
                            <m:mcPr>
                              <m:count m:val="7"/>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m:t>
                          </m:r>
                        </m:e>
                        <m:e>
                          <m:r>
                            <a:rPr lang="en-US" b="0" i="1" smtClean="0">
                              <a:latin typeface="Cambria Math" panose="02040503050406030204" pitchFamily="18" charset="0"/>
                            </a:rPr>
                            <m:t>2</m:t>
                          </m:r>
                        </m:e>
                        <m:e>
                          <m:r>
                            <a:rPr lang="en-US" b="0" i="1" smtClean="0">
                              <a:latin typeface="Cambria Math" panose="02040503050406030204" pitchFamily="18" charset="0"/>
                            </a:rPr>
                            <m:t>+</m:t>
                          </m:r>
                        </m:e>
                        <m:e>
                          <m:r>
                            <a:rPr lang="en-US" b="0" i="1" smtClean="0">
                              <a:latin typeface="Cambria Math" panose="02040503050406030204" pitchFamily="18" charset="0"/>
                            </a:rPr>
                            <m:t>3</m:t>
                          </m:r>
                        </m:e>
                        <m:e>
                          <m:r>
                            <a:rPr lang="en-US" b="0" i="1" smtClean="0">
                              <a:latin typeface="Cambria Math" panose="02040503050406030204" pitchFamily="18" charset="0"/>
                            </a:rPr>
                            <m:t>+…+</m:t>
                          </m:r>
                        </m:e>
                        <m:e>
                          <m:r>
                            <a:rPr lang="en-US" b="0" i="1" smtClean="0">
                              <a:latin typeface="Cambria Math" panose="02040503050406030204" pitchFamily="18" charset="0"/>
                            </a:rPr>
                            <m:t>100</m:t>
                          </m:r>
                        </m:e>
                      </m:mr>
                      <m:mr>
                        <m:e>
                          <m:r>
                            <a:rPr lang="en-US" b="0" i="1" smtClean="0">
                              <a:latin typeface="Cambria Math" panose="02040503050406030204" pitchFamily="18" charset="0"/>
                            </a:rPr>
                            <m:t>100</m:t>
                          </m:r>
                        </m:e>
                        <m:e>
                          <m:r>
                            <a:rPr lang="en-US" b="0" i="1" smtClean="0">
                              <a:latin typeface="Cambria Math" panose="02040503050406030204" pitchFamily="18" charset="0"/>
                            </a:rPr>
                            <m:t>+</m:t>
                          </m:r>
                        </m:e>
                        <m:e>
                          <m:r>
                            <a:rPr lang="en-US" b="0" i="1" smtClean="0">
                              <a:latin typeface="Cambria Math" panose="02040503050406030204" pitchFamily="18" charset="0"/>
                            </a:rPr>
                            <m:t>99</m:t>
                          </m:r>
                        </m:e>
                        <m:e>
                          <m:r>
                            <a:rPr lang="en-US" b="0" i="1" smtClean="0">
                              <a:latin typeface="Cambria Math" panose="02040503050406030204" pitchFamily="18" charset="0"/>
                            </a:rPr>
                            <m:t>+</m:t>
                          </m:r>
                        </m:e>
                        <m:e>
                          <m:r>
                            <a:rPr lang="en-US" b="0" i="1" smtClean="0">
                              <a:latin typeface="Cambria Math" panose="02040503050406030204" pitchFamily="18" charset="0"/>
                            </a:rPr>
                            <m:t>98</m:t>
                          </m:r>
                        </m:e>
                        <m:e>
                          <m:r>
                            <a:rPr lang="en-US" b="0" i="1" smtClean="0">
                              <a:latin typeface="Cambria Math" panose="02040503050406030204" pitchFamily="18" charset="0"/>
                            </a:rPr>
                            <m:t>+…+</m:t>
                          </m:r>
                        </m:e>
                        <m:e>
                          <m:r>
                            <a:rPr lang="en-US" b="0" i="1" smtClean="0">
                              <a:latin typeface="Cambria Math" panose="02040503050406030204" pitchFamily="18" charset="0"/>
                            </a:rPr>
                            <m:t>1</m:t>
                          </m:r>
                        </m:e>
                      </m:mr>
                      <m:mr>
                        <m:e>
                          <m:r>
                            <a:rPr lang="en-US" b="0" i="1" smtClean="0">
                              <a:latin typeface="Cambria Math" panose="02040503050406030204" pitchFamily="18" charset="0"/>
                            </a:rPr>
                            <m:t>101</m:t>
                          </m:r>
                        </m:e>
                        <m:e>
                          <m:r>
                            <a:rPr lang="en-US" b="0" i="1" smtClean="0">
                              <a:latin typeface="Cambria Math" panose="02040503050406030204" pitchFamily="18" charset="0"/>
                            </a:rPr>
                            <m:t>+</m:t>
                          </m:r>
                        </m:e>
                        <m:e>
                          <m:r>
                            <a:rPr lang="en-US" b="0" i="1" smtClean="0">
                              <a:latin typeface="Cambria Math" panose="02040503050406030204" pitchFamily="18" charset="0"/>
                            </a:rPr>
                            <m:t>101</m:t>
                          </m:r>
                        </m:e>
                        <m:e>
                          <m:r>
                            <a:rPr lang="en-US" b="0" i="1" smtClean="0">
                              <a:latin typeface="Cambria Math" panose="02040503050406030204" pitchFamily="18" charset="0"/>
                            </a:rPr>
                            <m:t>+</m:t>
                          </m:r>
                        </m:e>
                        <m:e>
                          <m:r>
                            <a:rPr lang="en-US" b="0" i="1" smtClean="0">
                              <a:latin typeface="Cambria Math" panose="02040503050406030204" pitchFamily="18" charset="0"/>
                            </a:rPr>
                            <m:t>101</m:t>
                          </m:r>
                        </m:e>
                        <m:e>
                          <m:r>
                            <a:rPr lang="en-US" b="0" i="1" smtClean="0">
                              <a:latin typeface="Cambria Math" panose="02040503050406030204" pitchFamily="18" charset="0"/>
                            </a:rPr>
                            <m:t>+…+</m:t>
                          </m:r>
                        </m:e>
                        <m:e>
                          <m:r>
                            <a:rPr lang="en-US" b="0" i="1" smtClean="0">
                              <a:latin typeface="Cambria Math" panose="02040503050406030204" pitchFamily="18" charset="0"/>
                            </a:rPr>
                            <m:t>101</m:t>
                          </m:r>
                        </m:e>
                      </m:mr>
                    </m:m>
                  </m:oMath>
                </a14:m>
                <a:endParaRPr lang="en-US" dirty="0"/>
              </a:p>
              <a:p>
                <a:endParaRPr lang="en-US" dirty="0"/>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100×101</m:t>
                        </m:r>
                      </m:num>
                      <m:den>
                        <m:r>
                          <a:rPr lang="en-US" b="0" i="1" smtClean="0">
                            <a:latin typeface="Cambria Math" panose="02040503050406030204" pitchFamily="18" charset="0"/>
                          </a:rPr>
                          <m:t>2</m:t>
                        </m:r>
                      </m:den>
                    </m:f>
                    <m:r>
                      <a:rPr lang="en-US" b="0" i="1" smtClean="0">
                        <a:latin typeface="Cambria Math" panose="02040503050406030204" pitchFamily="18" charset="0"/>
                      </a:rPr>
                      <m:t>=5050</m:t>
                    </m:r>
                  </m:oMath>
                </a14:m>
                <a:endParaRPr lang="en-US" b="1" dirty="0"/>
              </a:p>
              <a:p>
                <a:r>
                  <a:rPr lang="en-US" b="1" dirty="0"/>
                  <a:t>a. </a:t>
                </a:r>
                <a:r>
                  <a:rPr lang="en-US" dirty="0"/>
                  <a:t>Explain Gauss’s thought process. Then write a formula for the sum </a:t>
                </a:r>
                <a:r>
                  <a:rPr lang="en-US" i="1" dirty="0"/>
                  <a:t>S</a:t>
                </a:r>
                <a:r>
                  <a:rPr lang="en-US" i="1" baseline="-25000" dirty="0"/>
                  <a:t>n</a:t>
                </a:r>
                <a:r>
                  <a:rPr lang="en-US" i="1" dirty="0"/>
                  <a:t> </a:t>
                </a:r>
                <a:r>
                  <a:rPr lang="en-US" dirty="0"/>
                  <a:t>of the first </a:t>
                </a:r>
                <a:r>
                  <a:rPr lang="en-US" i="1" dirty="0"/>
                  <a:t>n </a:t>
                </a:r>
                <a:r>
                  <a:rPr lang="en-US" dirty="0"/>
                  <a:t>terms of an arithmetic sequence.</a:t>
                </a:r>
              </a:p>
            </p:txBody>
          </p:sp>
        </mc:Choice>
        <mc:Fallback xmlns="">
          <p:sp>
            <p:nvSpPr>
              <p:cNvPr id="3" name="Content Placeholder 2">
                <a:extLst>
                  <a:ext uri="{FF2B5EF4-FFF2-40B4-BE49-F238E27FC236}">
                    <a16:creationId xmlns:a16="http://schemas.microsoft.com/office/drawing/2014/main" id="{EE414423-50B6-4504-B121-99B1E5107759}"/>
                  </a:ext>
                </a:extLst>
              </p:cNvPr>
              <p:cNvSpPr>
                <a:spLocks noGrp="1" noRot="1" noChangeAspect="1" noMove="1" noResize="1" noEditPoints="1" noAdjustHandles="1" noChangeArrowheads="1" noChangeShapeType="1" noTextEdit="1"/>
              </p:cNvSpPr>
              <p:nvPr>
                <p:ph idx="1"/>
              </p:nvPr>
            </p:nvSpPr>
            <p:spPr>
              <a:blipFill>
                <a:blip r:embed="rId3"/>
                <a:stretch>
                  <a:fillRect l="-900" t="-2005" r="-16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7F0C5DD-E83E-4928-88D9-BEA80840B7F0}"/>
              </a:ext>
            </a:extLst>
          </p:cNvPr>
          <p:cNvSpPr>
            <a:spLocks noGrp="1"/>
          </p:cNvSpPr>
          <p:nvPr>
            <p:ph type="sldNum" sz="quarter" idx="12"/>
          </p:nvPr>
        </p:nvSpPr>
        <p:spPr/>
        <p:txBody>
          <a:bodyPr/>
          <a:lstStyle/>
          <a:p>
            <a:fld id="{49804466-71A5-484C-9A97-DA563B716E01}" type="slidenum">
              <a:rPr lang="en-US" smtClean="0"/>
              <a:t>17</a:t>
            </a:fld>
            <a:endParaRPr lang="en-US"/>
          </a:p>
        </p:txBody>
      </p:sp>
      <p:cxnSp>
        <p:nvCxnSpPr>
          <p:cNvPr id="6" name="Straight Connector 5">
            <a:extLst>
              <a:ext uri="{FF2B5EF4-FFF2-40B4-BE49-F238E27FC236}">
                <a16:creationId xmlns:a16="http://schemas.microsoft.com/office/drawing/2014/main" id="{6215BF5B-C399-4EF7-B1EC-379A486C6AAF}"/>
              </a:ext>
            </a:extLst>
          </p:cNvPr>
          <p:cNvCxnSpPr/>
          <p:nvPr/>
        </p:nvCxnSpPr>
        <p:spPr>
          <a:xfrm>
            <a:off x="272716" y="3737811"/>
            <a:ext cx="59997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982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solidFill>
                  <a:schemeClr val="accent3">
                    <a:lumMod val="50000"/>
                  </a:schemeClr>
                </a:solidFill>
              </a:rPr>
              <a:t>Arithmetic Sequences</a:t>
            </a:r>
          </a:p>
          <a:p>
            <a:pPr lvl="1"/>
            <a:r>
              <a:rPr lang="en-US" dirty="0"/>
              <a:t>Common difference (</a:t>
            </a:r>
            <a:r>
              <a:rPr lang="en-US" i="1" dirty="0"/>
              <a:t>d</a:t>
            </a:r>
            <a:r>
              <a:rPr lang="en-US" dirty="0"/>
              <a:t>) between successive terms</a:t>
            </a:r>
          </a:p>
          <a:p>
            <a:pPr lvl="2"/>
            <a:r>
              <a:rPr lang="en-US" dirty="0"/>
              <a:t>Add the same number each time</a:t>
            </a:r>
          </a:p>
          <a:p>
            <a:pPr lvl="1"/>
            <a:r>
              <a:rPr lang="en-US" dirty="0"/>
              <a:t>3, 6, 9, 12, 15, …</a:t>
            </a:r>
          </a:p>
          <a:p>
            <a:pPr lvl="2"/>
            <a:r>
              <a:rPr lang="en-US" i="1" dirty="0"/>
              <a:t>d</a:t>
            </a:r>
            <a:r>
              <a:rPr lang="en-US" dirty="0"/>
              <a:t> = 3</a:t>
            </a:r>
          </a:p>
          <a:p>
            <a:pPr lvl="2"/>
            <a:endParaRPr lang="en-US" dirty="0"/>
          </a:p>
          <a:p>
            <a:r>
              <a:rPr lang="en-US" dirty="0">
                <a:solidFill>
                  <a:schemeClr val="accent2">
                    <a:lumMod val="75000"/>
                  </a:schemeClr>
                </a:solidFill>
              </a:rPr>
              <a:t>Is it arithmetic?</a:t>
            </a:r>
          </a:p>
          <a:p>
            <a:pPr lvl="1"/>
            <a:r>
              <a:rPr lang="en-US" dirty="0"/>
              <a:t>−10, −6, −2, 0, 2, 6, 10, …</a:t>
            </a:r>
          </a:p>
          <a:p>
            <a:pPr lvl="1"/>
            <a:endParaRPr lang="en-US" dirty="0"/>
          </a:p>
          <a:p>
            <a:pPr lvl="1"/>
            <a:r>
              <a:rPr lang="en-US" dirty="0"/>
              <a:t>Try 608#1</a:t>
            </a:r>
            <a:br>
              <a:rPr lang="en-US" dirty="0"/>
            </a:br>
            <a:r>
              <a:rPr lang="en-US" dirty="0"/>
              <a:t>1, −1, −3, −5, −7, …</a:t>
            </a:r>
          </a:p>
        </p:txBody>
      </p:sp>
      <p:sp>
        <p:nvSpPr>
          <p:cNvPr id="3" name="Title 2"/>
          <p:cNvSpPr>
            <a:spLocks noGrp="1"/>
          </p:cNvSpPr>
          <p:nvPr>
            <p:ph type="title"/>
          </p:nvPr>
        </p:nvSpPr>
        <p:spPr/>
        <p:txBody>
          <a:bodyPr>
            <a:normAutofit/>
          </a:bodyPr>
          <a:lstStyle/>
          <a:p>
            <a:r>
              <a:rPr lang="en-US" dirty="0"/>
              <a:t>11.2 Analyzing Arithmetic Sequences and Series</a:t>
            </a:r>
          </a:p>
        </p:txBody>
      </p:sp>
    </p:spTree>
    <p:extLst>
      <p:ext uri="{BB962C8B-B14F-4D97-AF65-F5344CB8AC3E}">
        <p14:creationId xmlns:p14="http://schemas.microsoft.com/office/powerpoint/2010/main" val="223550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r>
              <a:rPr lang="en-US" dirty="0"/>
              <a:t>Try 608#13</a:t>
            </a:r>
            <a:br>
              <a:rPr lang="en-US" dirty="0"/>
            </a:br>
            <a:r>
              <a:rPr lang="en-US" dirty="0"/>
              <a:t>51, 48, 45, 42, …</a:t>
            </a:r>
          </a:p>
        </p:txBody>
      </p:sp>
      <p:sp>
        <p:nvSpPr>
          <p:cNvPr id="3" name="Title 2"/>
          <p:cNvSpPr>
            <a:spLocks noGrp="1"/>
          </p:cNvSpPr>
          <p:nvPr>
            <p:ph type="title"/>
          </p:nvPr>
        </p:nvSpPr>
        <p:spPr/>
        <p:txBody>
          <a:bodyPr>
            <a:normAutofit/>
          </a:bodyPr>
          <a:lstStyle/>
          <a:p>
            <a:r>
              <a:rPr lang="en-US" dirty="0"/>
              <a:t>11.2 Analyzing Arithmetic Sequences and Series</a:t>
            </a:r>
          </a:p>
        </p:txBody>
      </p:sp>
      <mc:AlternateContent xmlns:mc="http://schemas.openxmlformats.org/markup-compatibility/2006">
        <mc:Choice xmlns:a14="http://schemas.microsoft.com/office/drawing/2010/main" Requires="a14">
          <p:sp>
            <p:nvSpPr>
              <p:cNvPr id="2" name="Content Placeholder 1"/>
              <p:cNvSpPr>
                <a:spLocks noGrp="1"/>
              </p:cNvSpPr>
              <p:nvPr>
                <p:ph sz="half" idx="1"/>
              </p:nvPr>
            </p:nvSpPr>
            <p:spPr/>
            <p:txBody>
              <a:bodyPr/>
              <a:lstStyle/>
              <a:p>
                <a:r>
                  <a:rPr lang="en-US" dirty="0">
                    <a:solidFill>
                      <a:schemeClr val="accent3">
                        <a:lumMod val="50000"/>
                      </a:schemeClr>
                    </a:solidFill>
                  </a:rPr>
                  <a:t>Formula for </a:t>
                </a:r>
                <a:r>
                  <a:rPr lang="en-US" i="1" dirty="0">
                    <a:solidFill>
                      <a:schemeClr val="accent3">
                        <a:lumMod val="50000"/>
                      </a:schemeClr>
                    </a:solidFill>
                  </a:rPr>
                  <a:t>n</a:t>
                </a:r>
                <a:r>
                  <a:rPr lang="en-US" baseline="30000" dirty="0">
                    <a:solidFill>
                      <a:schemeClr val="accent3">
                        <a:lumMod val="50000"/>
                      </a:schemeClr>
                    </a:solidFill>
                  </a:rPr>
                  <a:t>th</a:t>
                </a:r>
                <a:r>
                  <a:rPr lang="en-US" dirty="0">
                    <a:solidFill>
                      <a:schemeClr val="accent3">
                        <a:lumMod val="50000"/>
                      </a:schemeClr>
                    </a:solidFill>
                  </a:rPr>
                  <a:t> term</a:t>
                </a:r>
              </a:p>
              <a:p>
                <a:pPr lvl="1"/>
                <a14:m>
                  <m:oMath xmlns:m="http://schemas.openxmlformats.org/officeDocument/2006/math">
                    <m:sSub>
                      <m:sSubPr>
                        <m:ctrlPr>
                          <a:rPr lang="en-US" b="0" i="1" dirty="0" smtClean="0">
                            <a:solidFill>
                              <a:srgbClr val="0070C0"/>
                            </a:solidFill>
                            <a:latin typeface="Cambria Math" panose="02040503050406030204" pitchFamily="18" charset="0"/>
                          </a:rPr>
                        </m:ctrlPr>
                      </m:sSubPr>
                      <m:e>
                        <m:r>
                          <a:rPr lang="en-US" i="1" dirty="0" smtClean="0">
                            <a:solidFill>
                              <a:srgbClr val="0070C0"/>
                            </a:solidFill>
                            <a:latin typeface="Cambria Math" panose="02040503050406030204" pitchFamily="18" charset="0"/>
                          </a:rPr>
                          <m:t>𝑎</m:t>
                        </m:r>
                      </m:e>
                      <m:sub>
                        <m:r>
                          <a:rPr lang="en-US" b="0" i="1" dirty="0" smtClean="0">
                            <a:solidFill>
                              <a:srgbClr val="0070C0"/>
                            </a:solidFill>
                            <a:latin typeface="Cambria Math" panose="02040503050406030204" pitchFamily="18" charset="0"/>
                          </a:rPr>
                          <m:t>𝑛</m:t>
                        </m:r>
                      </m:sub>
                    </m:sSub>
                    <m:r>
                      <a:rPr lang="en-US" i="1" dirty="0">
                        <a:solidFill>
                          <a:srgbClr val="0070C0"/>
                        </a:solidFill>
                        <a:latin typeface="Cambria Math" panose="02040503050406030204" pitchFamily="18" charset="0"/>
                      </a:rPr>
                      <m:t>=</m:t>
                    </m:r>
                    <m:sSub>
                      <m:sSubPr>
                        <m:ctrlPr>
                          <a:rPr lang="en-US" b="0" i="1" dirty="0" smtClean="0">
                            <a:solidFill>
                              <a:srgbClr val="0070C0"/>
                            </a:solidFill>
                            <a:latin typeface="Cambria Math" panose="02040503050406030204" pitchFamily="18" charset="0"/>
                          </a:rPr>
                        </m:ctrlPr>
                      </m:sSubPr>
                      <m:e>
                        <m:r>
                          <a:rPr lang="en-US" i="1" dirty="0">
                            <a:solidFill>
                              <a:srgbClr val="0070C0"/>
                            </a:solidFill>
                            <a:latin typeface="Cambria Math" panose="02040503050406030204" pitchFamily="18" charset="0"/>
                          </a:rPr>
                          <m:t>𝑎</m:t>
                        </m:r>
                      </m:e>
                      <m:sub>
                        <m:r>
                          <a:rPr lang="en-US" i="1" dirty="0">
                            <a:solidFill>
                              <a:srgbClr val="0070C0"/>
                            </a:solidFill>
                            <a:latin typeface="Cambria Math" panose="02040503050406030204" pitchFamily="18" charset="0"/>
                          </a:rPr>
                          <m:t>1</m:t>
                        </m:r>
                      </m:sub>
                    </m:sSub>
                    <m:r>
                      <a:rPr lang="en-US" i="1" dirty="0">
                        <a:solidFill>
                          <a:srgbClr val="0070C0"/>
                        </a:solidFill>
                        <a:latin typeface="Cambria Math" panose="02040503050406030204" pitchFamily="18" charset="0"/>
                      </a:rPr>
                      <m:t>+(</m:t>
                    </m:r>
                    <m:r>
                      <a:rPr lang="en-US" i="1" dirty="0">
                        <a:solidFill>
                          <a:srgbClr val="0070C0"/>
                        </a:solidFill>
                        <a:latin typeface="Cambria Math" panose="02040503050406030204" pitchFamily="18" charset="0"/>
                      </a:rPr>
                      <m:t>𝑛</m:t>
                    </m:r>
                    <m:r>
                      <a:rPr lang="en-US" b="0" i="1" dirty="0" smtClean="0">
                        <a:solidFill>
                          <a:srgbClr val="0070C0"/>
                        </a:solidFill>
                        <a:latin typeface="Cambria Math" panose="02040503050406030204" pitchFamily="18" charset="0"/>
                      </a:rPr>
                      <m:t>−</m:t>
                    </m:r>
                    <m:r>
                      <a:rPr lang="en-US" i="1" dirty="0">
                        <a:solidFill>
                          <a:srgbClr val="0070C0"/>
                        </a:solidFill>
                        <a:latin typeface="Cambria Math" panose="02040503050406030204" pitchFamily="18" charset="0"/>
                      </a:rPr>
                      <m:t>1)</m:t>
                    </m:r>
                    <m:r>
                      <a:rPr lang="en-US" i="1" dirty="0">
                        <a:solidFill>
                          <a:srgbClr val="0070C0"/>
                        </a:solidFill>
                        <a:latin typeface="Cambria Math" panose="02040503050406030204" pitchFamily="18" charset="0"/>
                      </a:rPr>
                      <m:t>𝑑</m:t>
                    </m:r>
                  </m:oMath>
                </a14:m>
                <a:endParaRPr lang="en-US" dirty="0">
                  <a:solidFill>
                    <a:srgbClr val="0070C0"/>
                  </a:solidFill>
                </a:endParaRPr>
              </a:p>
              <a:p>
                <a:pPr lvl="1"/>
                <a:r>
                  <a:rPr lang="en-US" dirty="0"/>
                  <a:t>Linear</a:t>
                </a:r>
              </a:p>
              <a:p>
                <a:endParaRPr lang="en-US" dirty="0"/>
              </a:p>
              <a:p>
                <a:r>
                  <a:rPr lang="en-US" dirty="0">
                    <a:solidFill>
                      <a:schemeClr val="accent2">
                        <a:lumMod val="75000"/>
                      </a:schemeClr>
                    </a:solidFill>
                  </a:rPr>
                  <a:t>Write a rule for the </a:t>
                </a:r>
                <a:r>
                  <a:rPr lang="en-US" i="1" dirty="0">
                    <a:solidFill>
                      <a:schemeClr val="accent2">
                        <a:lumMod val="75000"/>
                      </a:schemeClr>
                    </a:solidFill>
                  </a:rPr>
                  <a:t>n</a:t>
                </a:r>
                <a:r>
                  <a:rPr lang="en-US" baseline="30000" dirty="0">
                    <a:solidFill>
                      <a:schemeClr val="accent2">
                        <a:lumMod val="75000"/>
                      </a:schemeClr>
                    </a:solidFill>
                  </a:rPr>
                  <a:t>th</a:t>
                </a:r>
                <a:r>
                  <a:rPr lang="en-US" dirty="0">
                    <a:solidFill>
                      <a:schemeClr val="accent2">
                        <a:lumMod val="75000"/>
                      </a:schemeClr>
                    </a:solidFill>
                  </a:rPr>
                  <a:t> term</a:t>
                </a:r>
              </a:p>
              <a:p>
                <a:pPr lvl="1"/>
                <a:r>
                  <a:rPr lang="en-US" dirty="0"/>
                  <a:t>32, 47, 62, 77, …</a:t>
                </a:r>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sz="half" idx="1"/>
              </p:nvPr>
            </p:nvSpPr>
            <p:spPr>
              <a:blipFill>
                <a:blip r:embed="rId3"/>
                <a:stretch>
                  <a:fillRect l="-1822" t="-2005"/>
                </a:stretch>
              </a:blipFill>
            </p:spPr>
            <p:txBody>
              <a:bodyPr/>
              <a:lstStyle/>
              <a:p>
                <a:r>
                  <a:rPr lang="en-US">
                    <a:noFill/>
                  </a:rPr>
                  <a:t> </a:t>
                </a:r>
              </a:p>
            </p:txBody>
          </p:sp>
        </mc:Fallback>
      </mc:AlternateContent>
    </p:spTree>
    <p:extLst>
      <p:ext uri="{BB962C8B-B14F-4D97-AF65-F5344CB8AC3E}">
        <p14:creationId xmlns:p14="http://schemas.microsoft.com/office/powerpoint/2010/main" val="308570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a:t>Big Ideas Algebra 2</a:t>
            </a:r>
          </a:p>
          <a:p>
            <a:pPr lvl="1"/>
            <a:r>
              <a:rPr lang="en-US" i="1" dirty="0"/>
              <a:t>By Larson, R., Boswell</a:t>
            </a:r>
          </a:p>
          <a:p>
            <a:pPr lvl="1"/>
            <a:r>
              <a:rPr lang="en-US" i="1" dirty="0"/>
              <a:t>2022 K12 (National Geographic/Cengage)</a:t>
            </a:r>
          </a:p>
          <a:p>
            <a:r>
              <a:rPr lang="en-US" dirty="0"/>
              <a:t>Some examples and diagrams are taken from the textbook.</a:t>
            </a:r>
          </a:p>
          <a:p>
            <a:endParaRPr lang="en-US" i="1" dirty="0"/>
          </a:p>
          <a:p>
            <a:endParaRPr lang="en-US" dirty="0"/>
          </a:p>
        </p:txBody>
      </p:sp>
      <p:sp>
        <p:nvSpPr>
          <p:cNvPr id="4" name="Rectangle 3"/>
          <p:cNvSpPr/>
          <p:nvPr/>
        </p:nvSpPr>
        <p:spPr bwMode="auto">
          <a:xfrm>
            <a:off x="6400800" y="5532876"/>
            <a:ext cx="5791200" cy="13208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21920" tIns="60960" rIns="121920" bIns="60960" numCol="1" rtlCol="0" anchor="t" anchorCtr="0" compatLnSpc="1">
            <a:prstTxWarp prst="textNoShape">
              <a:avLst/>
            </a:prstTxWarp>
          </a:bodyPr>
          <a:lstStyle/>
          <a:p>
            <a:r>
              <a:rPr lang="en-US" sz="2400" dirty="0"/>
              <a:t>Slides created by </a:t>
            </a:r>
          </a:p>
          <a:p>
            <a:r>
              <a:rPr lang="en-US" sz="2400" dirty="0"/>
              <a:t>Richard Wright, Andrews Academy </a:t>
            </a:r>
          </a:p>
          <a:p>
            <a:pPr defTabSz="1219170" eaLnBrk="0" fontAlgn="base" hangingPunct="0">
              <a:spcBef>
                <a:spcPct val="0"/>
              </a:spcBef>
              <a:spcAft>
                <a:spcPct val="0"/>
              </a:spcAft>
            </a:pPr>
            <a:r>
              <a:rPr lang="en-US" sz="2400" dirty="0">
                <a:solidFill>
                  <a:schemeClr val="tx1"/>
                </a:solidFill>
                <a:latin typeface="Comic Sans MS" pitchFamily="66" charset="0"/>
                <a:hlinkClick r:id="rId3"/>
              </a:rPr>
              <a:t>rwright@andrews.edu</a:t>
            </a:r>
            <a:r>
              <a:rPr lang="en-US" sz="2400" dirty="0">
                <a:solidFill>
                  <a:schemeClr val="tx1"/>
                </a:solidFill>
                <a:latin typeface="Comic Sans MS" pitchFamily="66" charset="0"/>
              </a:rPr>
              <a:t> </a:t>
            </a:r>
          </a:p>
        </p:txBody>
      </p:sp>
    </p:spTree>
    <p:extLst>
      <p:ext uri="{BB962C8B-B14F-4D97-AF65-F5344CB8AC3E}">
        <p14:creationId xmlns:p14="http://schemas.microsoft.com/office/powerpoint/2010/main" val="4237722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11.2 Analyzing Arithmetic Sequences and Series</a:t>
            </a:r>
          </a:p>
        </p:txBody>
      </p:sp>
      <p:sp>
        <p:nvSpPr>
          <p:cNvPr id="2" name="Content Placeholder 1"/>
          <p:cNvSpPr>
            <a:spLocks noGrp="1"/>
          </p:cNvSpPr>
          <p:nvPr>
            <p:ph sz="half" idx="1"/>
          </p:nvPr>
        </p:nvSpPr>
        <p:spPr/>
        <p:txBody>
          <a:bodyPr/>
          <a:lstStyle/>
          <a:p>
            <a:r>
              <a:rPr lang="en-US" dirty="0"/>
              <a:t>One term of an arithmetic sequence is </a:t>
            </a:r>
            <a:r>
              <a:rPr lang="en-US" i="1" dirty="0"/>
              <a:t>a</a:t>
            </a:r>
            <a:r>
              <a:rPr lang="en-US" baseline="-25000" dirty="0"/>
              <a:t>8</a:t>
            </a:r>
            <a:r>
              <a:rPr lang="en-US" dirty="0"/>
              <a:t> = 50.  The common difference is 0.25.  Write the rule for the </a:t>
            </a:r>
            <a:r>
              <a:rPr lang="en-US" i="1" dirty="0"/>
              <a:t>n</a:t>
            </a:r>
            <a:r>
              <a:rPr lang="en-US" baseline="30000" dirty="0"/>
              <a:t>th</a:t>
            </a:r>
            <a:r>
              <a:rPr lang="en-US" dirty="0"/>
              <a:t> term.</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29710F7-60EF-44FA-ACBF-B75D8FA35C61}"/>
                  </a:ext>
                </a:extLst>
              </p:cNvPr>
              <p:cNvSpPr>
                <a:spLocks noGrp="1"/>
              </p:cNvSpPr>
              <p:nvPr>
                <p:ph sz="half" idx="2"/>
              </p:nvPr>
            </p:nvSpPr>
            <p:spPr/>
            <p:txBody>
              <a:bodyPr/>
              <a:lstStyle/>
              <a:p>
                <a:r>
                  <a:rPr lang="en-US" dirty="0"/>
                  <a:t>Try 608#21</a:t>
                </a:r>
                <a:br>
                  <a:rPr lang="en-US"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11</m:t>
                        </m:r>
                      </m:sub>
                    </m:sSub>
                    <m:r>
                      <a:rPr lang="en-US" b="0" i="1" smtClean="0">
                        <a:latin typeface="Cambria Math" panose="02040503050406030204" pitchFamily="18" charset="0"/>
                      </a:rPr>
                      <m:t>=43, </m:t>
                    </m:r>
                    <m:r>
                      <a:rPr lang="en-US" b="0" i="1" smtClean="0">
                        <a:latin typeface="Cambria Math" panose="02040503050406030204" pitchFamily="18" charset="0"/>
                      </a:rPr>
                      <m:t>𝑑</m:t>
                    </m:r>
                    <m:r>
                      <a:rPr lang="en-US" b="0" i="1" smtClean="0">
                        <a:latin typeface="Cambria Math" panose="02040503050406030204" pitchFamily="18" charset="0"/>
                      </a:rPr>
                      <m:t>=5</m:t>
                    </m:r>
                  </m:oMath>
                </a14:m>
                <a:endParaRPr lang="en-US" dirty="0"/>
              </a:p>
            </p:txBody>
          </p:sp>
        </mc:Choice>
        <mc:Fallback xmlns="">
          <p:sp>
            <p:nvSpPr>
              <p:cNvPr id="4" name="Content Placeholder 3">
                <a:extLst>
                  <a:ext uri="{FF2B5EF4-FFF2-40B4-BE49-F238E27FC236}">
                    <a16:creationId xmlns:a16="http://schemas.microsoft.com/office/drawing/2014/main" id="{E29710F7-60EF-44FA-ACBF-B75D8FA35C61}"/>
                  </a:ext>
                </a:extLst>
              </p:cNvPr>
              <p:cNvSpPr>
                <a:spLocks noGrp="1" noRot="1" noChangeAspect="1" noMove="1" noResize="1" noEditPoints="1" noAdjustHandles="1" noChangeArrowheads="1" noChangeShapeType="1" noTextEdit="1"/>
              </p:cNvSpPr>
              <p:nvPr>
                <p:ph sz="half" idx="2"/>
              </p:nvPr>
            </p:nvSpPr>
            <p:spPr>
              <a:blipFill>
                <a:blip r:embed="rId3"/>
                <a:stretch>
                  <a:fillRect l="-1824" t="-2005"/>
                </a:stretch>
              </a:blipFill>
            </p:spPr>
            <p:txBody>
              <a:bodyPr/>
              <a:lstStyle/>
              <a:p>
                <a:r>
                  <a:rPr lang="en-US">
                    <a:noFill/>
                  </a:rPr>
                  <a:t> </a:t>
                </a:r>
              </a:p>
            </p:txBody>
          </p:sp>
        </mc:Fallback>
      </mc:AlternateContent>
    </p:spTree>
    <p:extLst>
      <p:ext uri="{BB962C8B-B14F-4D97-AF65-F5344CB8AC3E}">
        <p14:creationId xmlns:p14="http://schemas.microsoft.com/office/powerpoint/2010/main" val="330786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Two terms of an arithmetic sequence are </a:t>
            </a:r>
            <a:r>
              <a:rPr lang="en-US" i="1" dirty="0"/>
              <a:t>a</a:t>
            </a:r>
            <a:r>
              <a:rPr lang="en-US" baseline="-25000" dirty="0"/>
              <a:t>5</a:t>
            </a:r>
            <a:r>
              <a:rPr lang="en-US" dirty="0"/>
              <a:t> = 10 and </a:t>
            </a:r>
            <a:r>
              <a:rPr lang="en-US" i="1" dirty="0"/>
              <a:t>a</a:t>
            </a:r>
            <a:r>
              <a:rPr lang="en-US" baseline="-25000" dirty="0"/>
              <a:t>30</a:t>
            </a:r>
            <a:r>
              <a:rPr lang="en-US" dirty="0"/>
              <a:t> = 110.  Write a rule for the </a:t>
            </a:r>
            <a:r>
              <a:rPr lang="en-US" i="1" dirty="0"/>
              <a:t>n</a:t>
            </a:r>
            <a:r>
              <a:rPr lang="en-US" baseline="30000" dirty="0"/>
              <a:t>th</a:t>
            </a:r>
            <a:r>
              <a:rPr lang="en-US" dirty="0"/>
              <a:t> term.</a:t>
            </a:r>
          </a:p>
        </p:txBody>
      </p:sp>
      <p:sp>
        <p:nvSpPr>
          <p:cNvPr id="3" name="Title 2"/>
          <p:cNvSpPr>
            <a:spLocks noGrp="1"/>
          </p:cNvSpPr>
          <p:nvPr>
            <p:ph type="title"/>
          </p:nvPr>
        </p:nvSpPr>
        <p:spPr/>
        <p:txBody>
          <a:bodyPr>
            <a:normAutofit/>
          </a:bodyPr>
          <a:lstStyle/>
          <a:p>
            <a:r>
              <a:rPr lang="en-US" dirty="0"/>
              <a:t>11.2 Analyzing Arithmetic Sequences and Series</a:t>
            </a:r>
          </a:p>
        </p:txBody>
      </p:sp>
    </p:spTree>
    <p:extLst>
      <p:ext uri="{BB962C8B-B14F-4D97-AF65-F5344CB8AC3E}">
        <p14:creationId xmlns:p14="http://schemas.microsoft.com/office/powerpoint/2010/main" val="3492739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Try 608#33</a:t>
            </a:r>
            <a:br>
              <a:rPr lang="en-US" dirty="0"/>
            </a:br>
            <a:r>
              <a:rPr lang="en-US" dirty="0"/>
              <a:t>Two terms of an arithmetic sequence are </a:t>
            </a:r>
            <a:r>
              <a:rPr lang="en-US" i="1" dirty="0"/>
              <a:t>a</a:t>
            </a:r>
            <a:r>
              <a:rPr lang="en-US" baseline="-25000" dirty="0"/>
              <a:t>8</a:t>
            </a:r>
            <a:r>
              <a:rPr lang="en-US" dirty="0"/>
              <a:t> = 12 and </a:t>
            </a:r>
            <a:r>
              <a:rPr lang="en-US" i="1" dirty="0"/>
              <a:t>a</a:t>
            </a:r>
            <a:r>
              <a:rPr lang="en-US" baseline="-25000" dirty="0"/>
              <a:t>16</a:t>
            </a:r>
            <a:r>
              <a:rPr lang="en-US" dirty="0"/>
              <a:t> = 22.  Write a rule for the </a:t>
            </a:r>
            <a:r>
              <a:rPr lang="en-US" i="1" dirty="0"/>
              <a:t>n</a:t>
            </a:r>
            <a:r>
              <a:rPr lang="en-US" baseline="30000" dirty="0"/>
              <a:t>th</a:t>
            </a:r>
            <a:r>
              <a:rPr lang="en-US" dirty="0"/>
              <a:t> term.</a:t>
            </a:r>
          </a:p>
        </p:txBody>
      </p:sp>
      <p:sp>
        <p:nvSpPr>
          <p:cNvPr id="3" name="Title 2"/>
          <p:cNvSpPr>
            <a:spLocks noGrp="1"/>
          </p:cNvSpPr>
          <p:nvPr>
            <p:ph type="title"/>
          </p:nvPr>
        </p:nvSpPr>
        <p:spPr/>
        <p:txBody>
          <a:bodyPr>
            <a:normAutofit/>
          </a:bodyPr>
          <a:lstStyle/>
          <a:p>
            <a:r>
              <a:rPr lang="en-US" dirty="0"/>
              <a:t>11.2 Analyzing Arithmetic Sequences and Series</a:t>
            </a:r>
          </a:p>
        </p:txBody>
      </p:sp>
    </p:spTree>
    <p:extLst>
      <p:ext uri="{BB962C8B-B14F-4D97-AF65-F5344CB8AC3E}">
        <p14:creationId xmlns:p14="http://schemas.microsoft.com/office/powerpoint/2010/main" val="2984275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p:txBody>
              <a:bodyPr>
                <a:normAutofit/>
              </a:bodyPr>
              <a:lstStyle/>
              <a:p>
                <a:r>
                  <a:rPr lang="en-US" dirty="0">
                    <a:solidFill>
                      <a:schemeClr val="accent3">
                        <a:lumMod val="50000"/>
                      </a:schemeClr>
                    </a:solidFill>
                  </a:rPr>
                  <a:t>Sum of a finite arithmetic series</a:t>
                </a:r>
              </a:p>
              <a:p>
                <a:pPr lvl="1"/>
                <a:r>
                  <a:rPr lang="en-US" dirty="0"/>
                  <a:t>1 + 2 + 3 + 4 + 5 + 6 + 7 + 8 + 9 + 10</a:t>
                </a:r>
              </a:p>
              <a:p>
                <a:pPr lvl="1"/>
                <a:r>
                  <a:rPr lang="en-US" dirty="0"/>
                  <a:t>Rewrite </a:t>
                </a:r>
              </a:p>
              <a:p>
                <a:pPr lvl="2"/>
                <a:r>
                  <a:rPr lang="en-US" dirty="0"/>
                  <a:t>  1 + 2 + 3 + 4 + 5</a:t>
                </a:r>
              </a:p>
              <a:p>
                <a:pPr lvl="2"/>
                <a:r>
                  <a:rPr lang="en-US" u="sng" dirty="0"/>
                  <a:t>10 + 9 + 8 + 7 + 6</a:t>
                </a:r>
              </a:p>
              <a:p>
                <a:pPr lvl="2"/>
                <a:r>
                  <a:rPr lang="en-US" dirty="0"/>
                  <a:t>11+11 +11+11 +11 = 5(11) = 55</a:t>
                </a:r>
              </a:p>
              <a:p>
                <a:pPr lvl="1"/>
                <a:endParaRPr lang="en-US" dirty="0"/>
              </a:p>
              <a:p>
                <a:pPr lvl="1"/>
                <a:r>
                  <a:rPr lang="en-US" dirty="0"/>
                  <a:t>Formula </a:t>
                </a:r>
              </a:p>
              <a:p>
                <a:pPr lvl="2"/>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𝑆</m:t>
                        </m:r>
                      </m:e>
                      <m:sub>
                        <m:r>
                          <a:rPr lang="en-US" b="0" i="1" smtClean="0">
                            <a:solidFill>
                              <a:srgbClr val="0070C0"/>
                            </a:solidFill>
                            <a:latin typeface="Cambria Math"/>
                          </a:rPr>
                          <m:t>𝑛</m:t>
                        </m:r>
                      </m:sub>
                    </m:sSub>
                    <m:r>
                      <a:rPr lang="en-US" b="0" i="1" smtClean="0">
                        <a:solidFill>
                          <a:srgbClr val="0070C0"/>
                        </a:solidFill>
                        <a:latin typeface="Cambria Math"/>
                      </a:rPr>
                      <m:t>=</m:t>
                    </m:r>
                    <m:r>
                      <a:rPr lang="en-US" b="0" i="1" smtClean="0">
                        <a:solidFill>
                          <a:srgbClr val="0070C0"/>
                        </a:solidFill>
                        <a:latin typeface="Cambria Math"/>
                      </a:rPr>
                      <m:t>𝑛</m:t>
                    </m:r>
                    <m:d>
                      <m:dPr>
                        <m:ctrlPr>
                          <a:rPr lang="en-US" b="0" i="1" smtClean="0">
                            <a:solidFill>
                              <a:srgbClr val="0070C0"/>
                            </a:solidFill>
                            <a:latin typeface="Cambria Math" panose="02040503050406030204" pitchFamily="18" charset="0"/>
                          </a:rPr>
                        </m:ctrlPr>
                      </m:dPr>
                      <m:e>
                        <m:f>
                          <m:fPr>
                            <m:ctrlPr>
                              <a:rPr lang="en-US" b="0" i="1" smtClean="0">
                                <a:solidFill>
                                  <a:srgbClr val="0070C0"/>
                                </a:solidFill>
                                <a:latin typeface="Cambria Math" panose="02040503050406030204" pitchFamily="18" charset="0"/>
                              </a:rPr>
                            </m:ctrlPr>
                          </m:fPr>
                          <m:num>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𝑎</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𝑎</m:t>
                                </m:r>
                              </m:e>
                              <m:sub>
                                <m:r>
                                  <a:rPr lang="en-US" b="0" i="1" smtClean="0">
                                    <a:solidFill>
                                      <a:srgbClr val="0070C0"/>
                                    </a:solidFill>
                                    <a:latin typeface="Cambria Math"/>
                                  </a:rPr>
                                  <m:t>𝑛</m:t>
                                </m:r>
                              </m:sub>
                            </m:sSub>
                          </m:num>
                          <m:den>
                            <m:r>
                              <a:rPr lang="en-US" b="0" i="1" smtClean="0">
                                <a:solidFill>
                                  <a:srgbClr val="0070C0"/>
                                </a:solidFill>
                                <a:latin typeface="Cambria Math"/>
                              </a:rPr>
                              <m:t>2</m:t>
                            </m:r>
                          </m:den>
                        </m:f>
                      </m:e>
                    </m:d>
                  </m:oMath>
                </a14:m>
                <a:endParaRPr lang="en-US" dirty="0">
                  <a:solidFill>
                    <a:srgbClr val="0070C0"/>
                  </a:solidFill>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900" t="-2005"/>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a:t>11.2 Analyzing Arithmetic Sequences and Series</a:t>
            </a:r>
          </a:p>
        </p:txBody>
      </p:sp>
    </p:spTree>
    <p:extLst>
      <p:ext uri="{BB962C8B-B14F-4D97-AF65-F5344CB8AC3E}">
        <p14:creationId xmlns:p14="http://schemas.microsoft.com/office/powerpoint/2010/main" val="110335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11.2 Analyzing Arithmetic Sequences and Series</a:t>
            </a:r>
          </a:p>
        </p:txBody>
      </p:sp>
      <p:sp>
        <p:nvSpPr>
          <p:cNvPr id="2" name="Content Placeholder 1"/>
          <p:cNvSpPr>
            <a:spLocks noGrp="1"/>
          </p:cNvSpPr>
          <p:nvPr>
            <p:ph sz="half" idx="1"/>
          </p:nvPr>
        </p:nvSpPr>
        <p:spPr/>
        <p:txBody>
          <a:bodyPr/>
          <a:lstStyle/>
          <a:p>
            <a:r>
              <a:rPr lang="en-US" dirty="0"/>
              <a:t>Consider the arithmetic series</a:t>
            </a:r>
          </a:p>
          <a:p>
            <a:pPr lvl="1"/>
            <a:r>
              <a:rPr lang="en-US" dirty="0"/>
              <a:t>20 + 18 + 16 + 14 + </a:t>
            </a:r>
            <a:r>
              <a:rPr lang="en-US" dirty="0">
                <a:latin typeface="Calibri"/>
              </a:rPr>
              <a:t>···</a:t>
            </a:r>
          </a:p>
          <a:p>
            <a:r>
              <a:rPr lang="en-US" dirty="0">
                <a:latin typeface="Calibri"/>
              </a:rPr>
              <a:t>Find the sum of the first 25 terms.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A70AC8C-D1C8-4498-8923-BF3FD02330D9}"/>
                  </a:ext>
                </a:extLst>
              </p:cNvPr>
              <p:cNvSpPr>
                <a:spLocks noGrp="1"/>
              </p:cNvSpPr>
              <p:nvPr>
                <p:ph sz="half" idx="2"/>
              </p:nvPr>
            </p:nvSpPr>
            <p:spPr/>
            <p:txBody>
              <a:bodyPr/>
              <a:lstStyle/>
              <a:p>
                <a:r>
                  <a:rPr lang="en-US" dirty="0"/>
                  <a:t>Try 609#41</a:t>
                </a:r>
                <a:br>
                  <a:rPr lang="en-US" dirty="0"/>
                </a:br>
                <a14:m>
                  <m:oMath xmlns:m="http://schemas.openxmlformats.org/officeDocument/2006/math">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20</m:t>
                        </m:r>
                      </m:sup>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𝑖</m:t>
                            </m:r>
                            <m:r>
                              <a:rPr lang="en-US" b="0" i="1" smtClean="0">
                                <a:latin typeface="Cambria Math" panose="02040503050406030204" pitchFamily="18" charset="0"/>
                              </a:rPr>
                              <m:t>−3</m:t>
                            </m:r>
                          </m:e>
                        </m:d>
                      </m:e>
                    </m:nary>
                  </m:oMath>
                </a14:m>
                <a:endParaRPr lang="en-US" dirty="0"/>
              </a:p>
            </p:txBody>
          </p:sp>
        </mc:Choice>
        <mc:Fallback xmlns="">
          <p:sp>
            <p:nvSpPr>
              <p:cNvPr id="4" name="Content Placeholder 3">
                <a:extLst>
                  <a:ext uri="{FF2B5EF4-FFF2-40B4-BE49-F238E27FC236}">
                    <a16:creationId xmlns:a16="http://schemas.microsoft.com/office/drawing/2014/main" id="{FA70AC8C-D1C8-4498-8923-BF3FD02330D9}"/>
                  </a:ext>
                </a:extLst>
              </p:cNvPr>
              <p:cNvSpPr>
                <a:spLocks noGrp="1" noRot="1" noChangeAspect="1" noMove="1" noResize="1" noEditPoints="1" noAdjustHandles="1" noChangeArrowheads="1" noChangeShapeType="1" noTextEdit="1"/>
              </p:cNvSpPr>
              <p:nvPr>
                <p:ph sz="half" idx="2"/>
              </p:nvPr>
            </p:nvSpPr>
            <p:spPr>
              <a:blipFill>
                <a:blip r:embed="rId3"/>
                <a:stretch>
                  <a:fillRect l="-1824" t="-2005"/>
                </a:stretch>
              </a:blipFill>
            </p:spPr>
            <p:txBody>
              <a:bodyPr/>
              <a:lstStyle/>
              <a:p>
                <a:r>
                  <a:rPr lang="en-US">
                    <a:noFill/>
                  </a:rPr>
                  <a:t> </a:t>
                </a:r>
              </a:p>
            </p:txBody>
          </p:sp>
        </mc:Fallback>
      </mc:AlternateContent>
    </p:spTree>
    <p:extLst>
      <p:ext uri="{BB962C8B-B14F-4D97-AF65-F5344CB8AC3E}">
        <p14:creationId xmlns:p14="http://schemas.microsoft.com/office/powerpoint/2010/main" val="307977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3D9A9-6B94-4F39-87E8-E9FE4DC3A325}"/>
              </a:ext>
            </a:extLst>
          </p:cNvPr>
          <p:cNvSpPr>
            <a:spLocks noGrp="1"/>
          </p:cNvSpPr>
          <p:nvPr>
            <p:ph type="title"/>
          </p:nvPr>
        </p:nvSpPr>
        <p:spPr/>
        <p:txBody>
          <a:bodyPr/>
          <a:lstStyle/>
          <a:p>
            <a:r>
              <a:rPr lang="en-US" dirty="0"/>
              <a:t>11.2 Analyzing Arithmetic Sequences and Series</a:t>
            </a:r>
          </a:p>
        </p:txBody>
      </p:sp>
      <p:sp>
        <p:nvSpPr>
          <p:cNvPr id="3" name="Content Placeholder 2">
            <a:extLst>
              <a:ext uri="{FF2B5EF4-FFF2-40B4-BE49-F238E27FC236}">
                <a16:creationId xmlns:a16="http://schemas.microsoft.com/office/drawing/2014/main" id="{140182E3-18BC-46F9-A87F-7132203BF79D}"/>
              </a:ext>
            </a:extLst>
          </p:cNvPr>
          <p:cNvSpPr>
            <a:spLocks noGrp="1"/>
          </p:cNvSpPr>
          <p:nvPr>
            <p:ph sz="half" idx="1"/>
          </p:nvPr>
        </p:nvSpPr>
        <p:spPr/>
        <p:txBody>
          <a:bodyPr>
            <a:normAutofit/>
          </a:bodyPr>
          <a:lstStyle/>
          <a:p>
            <a:r>
              <a:rPr lang="en-US" dirty="0">
                <a:solidFill>
                  <a:schemeClr val="accent2">
                    <a:lumMod val="75000"/>
                  </a:schemeClr>
                </a:solidFill>
              </a:rPr>
              <a:t>You put money in a jar at the end of each week. The first week you put $2 in the jar, and each subsequent week you put $2 more than the previous week in the jar.</a:t>
            </a:r>
          </a:p>
          <a:p>
            <a:r>
              <a:rPr lang="en-US" b="1" dirty="0"/>
              <a:t>a. </a:t>
            </a:r>
            <a:r>
              <a:rPr lang="en-US" dirty="0"/>
              <a:t>Write a rule for the amount of money you put in the jar at the end of the </a:t>
            </a:r>
            <a:r>
              <a:rPr lang="en-US" i="1" dirty="0"/>
              <a:t>n</a:t>
            </a:r>
            <a:r>
              <a:rPr lang="en-US" dirty="0"/>
              <a:t>th week.</a:t>
            </a:r>
            <a:endParaRPr lang="en-US" i="1" dirty="0"/>
          </a:p>
          <a:p>
            <a:endParaRPr lang="en-US" dirty="0"/>
          </a:p>
        </p:txBody>
      </p:sp>
      <p:sp>
        <p:nvSpPr>
          <p:cNvPr id="4" name="Content Placeholder 3">
            <a:extLst>
              <a:ext uri="{FF2B5EF4-FFF2-40B4-BE49-F238E27FC236}">
                <a16:creationId xmlns:a16="http://schemas.microsoft.com/office/drawing/2014/main" id="{FA78CB72-5E0F-4136-A807-88DC4C1ED7C7}"/>
              </a:ext>
            </a:extLst>
          </p:cNvPr>
          <p:cNvSpPr>
            <a:spLocks noGrp="1"/>
          </p:cNvSpPr>
          <p:nvPr>
            <p:ph sz="half" idx="2"/>
          </p:nvPr>
        </p:nvSpPr>
        <p:spPr/>
        <p:txBody>
          <a:bodyPr>
            <a:normAutofit/>
          </a:bodyPr>
          <a:lstStyle/>
          <a:p>
            <a:r>
              <a:rPr lang="en-US" b="1" dirty="0"/>
              <a:t>b. </a:t>
            </a:r>
            <a:r>
              <a:rPr lang="en-US" dirty="0"/>
              <a:t>How much money is in the jar after 9 weeks?</a:t>
            </a:r>
          </a:p>
        </p:txBody>
      </p:sp>
      <p:sp>
        <p:nvSpPr>
          <p:cNvPr id="5" name="Slide Number Placeholder 4">
            <a:extLst>
              <a:ext uri="{FF2B5EF4-FFF2-40B4-BE49-F238E27FC236}">
                <a16:creationId xmlns:a16="http://schemas.microsoft.com/office/drawing/2014/main" id="{48ED57AC-C165-45ED-9D41-BCE9C2BD45F6}"/>
              </a:ext>
            </a:extLst>
          </p:cNvPr>
          <p:cNvSpPr>
            <a:spLocks noGrp="1"/>
          </p:cNvSpPr>
          <p:nvPr>
            <p:ph type="sldNum" sz="quarter" idx="12"/>
          </p:nvPr>
        </p:nvSpPr>
        <p:spPr/>
        <p:txBody>
          <a:bodyPr/>
          <a:lstStyle/>
          <a:p>
            <a:fld id="{49804466-71A5-484C-9A97-DA563B716E01}" type="slidenum">
              <a:rPr lang="en-US" smtClean="0"/>
              <a:t>25</a:t>
            </a:fld>
            <a:endParaRPr lang="en-US"/>
          </a:p>
        </p:txBody>
      </p:sp>
    </p:spTree>
    <p:extLst>
      <p:ext uri="{BB962C8B-B14F-4D97-AF65-F5344CB8AC3E}">
        <p14:creationId xmlns:p14="http://schemas.microsoft.com/office/powerpoint/2010/main" val="108310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CE51-8404-41D5-892B-68E5AA68FAFA}"/>
              </a:ext>
            </a:extLst>
          </p:cNvPr>
          <p:cNvSpPr>
            <a:spLocks noGrp="1"/>
          </p:cNvSpPr>
          <p:nvPr>
            <p:ph type="title"/>
          </p:nvPr>
        </p:nvSpPr>
        <p:spPr/>
        <p:txBody>
          <a:bodyPr/>
          <a:lstStyle/>
          <a:p>
            <a:r>
              <a:rPr lang="en-US" dirty="0"/>
              <a:t>11.3 Analyzing Geometric Sequences and Series</a:t>
            </a:r>
          </a:p>
        </p:txBody>
      </p:sp>
      <p:sp>
        <p:nvSpPr>
          <p:cNvPr id="3" name="Text Placeholder 2">
            <a:extLst>
              <a:ext uri="{FF2B5EF4-FFF2-40B4-BE49-F238E27FC236}">
                <a16:creationId xmlns:a16="http://schemas.microsoft.com/office/drawing/2014/main" id="{25B48B14-EED2-42AB-9528-8C95C925B980}"/>
              </a:ext>
            </a:extLst>
          </p:cNvPr>
          <p:cNvSpPr>
            <a:spLocks noGrp="1"/>
          </p:cNvSpPr>
          <p:nvPr>
            <p:ph type="body" idx="1"/>
          </p:nvPr>
        </p:nvSpPr>
        <p:spPr/>
        <p:txBody>
          <a:bodyPr/>
          <a:lstStyle/>
          <a:p>
            <a:r>
              <a:rPr lang="en-US" dirty="0"/>
              <a:t>After this lesson…</a:t>
            </a:r>
          </a:p>
          <a:p>
            <a:r>
              <a:rPr lang="en-US" dirty="0"/>
              <a:t>• I can identify geometric sequences.</a:t>
            </a:r>
          </a:p>
          <a:p>
            <a:r>
              <a:rPr lang="en-US" dirty="0"/>
              <a:t>• I can write rules for geometric sequences.</a:t>
            </a:r>
          </a:p>
          <a:p>
            <a:r>
              <a:rPr lang="en-US" dirty="0"/>
              <a:t>• I can find sums of finite geometric series.</a:t>
            </a:r>
          </a:p>
        </p:txBody>
      </p:sp>
      <p:sp>
        <p:nvSpPr>
          <p:cNvPr id="4" name="Slide Number Placeholder 3">
            <a:extLst>
              <a:ext uri="{FF2B5EF4-FFF2-40B4-BE49-F238E27FC236}">
                <a16:creationId xmlns:a16="http://schemas.microsoft.com/office/drawing/2014/main" id="{36AB7CF2-6A4F-470D-BF10-09AAC14E47AD}"/>
              </a:ext>
            </a:extLst>
          </p:cNvPr>
          <p:cNvSpPr>
            <a:spLocks noGrp="1"/>
          </p:cNvSpPr>
          <p:nvPr>
            <p:ph type="sldNum" sz="quarter" idx="12"/>
          </p:nvPr>
        </p:nvSpPr>
        <p:spPr/>
        <p:txBody>
          <a:bodyPr/>
          <a:lstStyle/>
          <a:p>
            <a:fld id="{49804466-71A5-484C-9A97-DA563B716E01}" type="slidenum">
              <a:rPr lang="en-US" smtClean="0"/>
              <a:t>26</a:t>
            </a:fld>
            <a:endParaRPr lang="en-US"/>
          </a:p>
        </p:txBody>
      </p:sp>
    </p:spTree>
    <p:extLst>
      <p:ext uri="{BB962C8B-B14F-4D97-AF65-F5344CB8AC3E}">
        <p14:creationId xmlns:p14="http://schemas.microsoft.com/office/powerpoint/2010/main" val="840936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accent3">
                    <a:lumMod val="50000"/>
                  </a:schemeClr>
                </a:solidFill>
              </a:rPr>
              <a:t>Geometric Sequence</a:t>
            </a:r>
          </a:p>
          <a:p>
            <a:pPr lvl="1"/>
            <a:r>
              <a:rPr lang="en-US" dirty="0"/>
              <a:t>Created by multiplying by a common ratio (</a:t>
            </a:r>
            <a:r>
              <a:rPr lang="en-US" i="1" dirty="0"/>
              <a:t>r</a:t>
            </a:r>
            <a:r>
              <a:rPr lang="en-US" dirty="0"/>
              <a:t>)</a:t>
            </a:r>
          </a:p>
          <a:p>
            <a:endParaRPr lang="en-US" dirty="0"/>
          </a:p>
          <a:p>
            <a:r>
              <a:rPr lang="en-US" dirty="0">
                <a:solidFill>
                  <a:schemeClr val="accent2">
                    <a:lumMod val="75000"/>
                  </a:schemeClr>
                </a:solidFill>
              </a:rPr>
              <a:t>Are these geometric sequences?</a:t>
            </a:r>
          </a:p>
          <a:p>
            <a:pPr lvl="1"/>
            <a:r>
              <a:rPr lang="en-US" dirty="0"/>
              <a:t>1, 2, 6, 24, 120, …</a:t>
            </a:r>
          </a:p>
          <a:p>
            <a:pPr lvl="1"/>
            <a:endParaRPr lang="en-US" dirty="0"/>
          </a:p>
          <a:p>
            <a:pPr lvl="1"/>
            <a:r>
              <a:rPr lang="en-US" dirty="0"/>
              <a:t>Try 616#1</a:t>
            </a:r>
            <a:br>
              <a:rPr lang="en-US" dirty="0"/>
            </a:br>
            <a:r>
              <a:rPr lang="en-US" dirty="0"/>
              <a:t>96, 48, 24, 12, 6, …</a:t>
            </a:r>
          </a:p>
        </p:txBody>
      </p:sp>
      <p:sp>
        <p:nvSpPr>
          <p:cNvPr id="3" name="Title 2"/>
          <p:cNvSpPr>
            <a:spLocks noGrp="1"/>
          </p:cNvSpPr>
          <p:nvPr>
            <p:ph type="title"/>
          </p:nvPr>
        </p:nvSpPr>
        <p:spPr/>
        <p:txBody>
          <a:bodyPr>
            <a:normAutofit/>
          </a:bodyPr>
          <a:lstStyle/>
          <a:p>
            <a:r>
              <a:rPr lang="en-US" dirty="0"/>
              <a:t>11.3 Analyzing Geometric Sequences and Series</a:t>
            </a:r>
          </a:p>
        </p:txBody>
      </p:sp>
    </p:spTree>
    <p:extLst>
      <p:ext uri="{BB962C8B-B14F-4D97-AF65-F5344CB8AC3E}">
        <p14:creationId xmlns:p14="http://schemas.microsoft.com/office/powerpoint/2010/main" val="28431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r>
              <a:rPr lang="en-US" dirty="0"/>
              <a:t>Try 616#13</a:t>
            </a:r>
            <a:br>
              <a:rPr lang="en-US" dirty="0"/>
            </a:br>
            <a:r>
              <a:rPr lang="en-US" dirty="0"/>
              <a:t>112, 56, 28, 14, …</a:t>
            </a:r>
          </a:p>
        </p:txBody>
      </p:sp>
      <p:sp>
        <p:nvSpPr>
          <p:cNvPr id="3" name="Title 2"/>
          <p:cNvSpPr>
            <a:spLocks noGrp="1"/>
          </p:cNvSpPr>
          <p:nvPr>
            <p:ph type="title"/>
          </p:nvPr>
        </p:nvSpPr>
        <p:spPr/>
        <p:txBody>
          <a:bodyPr>
            <a:normAutofit/>
          </a:bodyPr>
          <a:lstStyle/>
          <a:p>
            <a:r>
              <a:rPr lang="en-US" dirty="0"/>
              <a:t>11.3 Analyzing Geometric Sequences and Series</a:t>
            </a:r>
          </a:p>
        </p:txBody>
      </p:sp>
      <mc:AlternateContent xmlns:mc="http://schemas.openxmlformats.org/markup-compatibility/2006">
        <mc:Choice xmlns:a14="http://schemas.microsoft.com/office/drawing/2010/main" Requires="a14">
          <p:sp>
            <p:nvSpPr>
              <p:cNvPr id="2" name="Content Placeholder 1"/>
              <p:cNvSpPr>
                <a:spLocks noGrp="1"/>
              </p:cNvSpPr>
              <p:nvPr>
                <p:ph sz="half" idx="1"/>
              </p:nvPr>
            </p:nvSpPr>
            <p:spPr/>
            <p:txBody>
              <a:bodyPr/>
              <a:lstStyle/>
              <a:p>
                <a:r>
                  <a:rPr lang="en-US" dirty="0">
                    <a:solidFill>
                      <a:schemeClr val="accent3">
                        <a:lumMod val="50000"/>
                      </a:schemeClr>
                    </a:solidFill>
                  </a:rPr>
                  <a:t>Formula for </a:t>
                </a:r>
                <a:r>
                  <a:rPr lang="en-US" i="1" dirty="0">
                    <a:solidFill>
                      <a:schemeClr val="accent3">
                        <a:lumMod val="50000"/>
                      </a:schemeClr>
                    </a:solidFill>
                  </a:rPr>
                  <a:t>n</a:t>
                </a:r>
                <a:r>
                  <a:rPr lang="en-US" baseline="30000" dirty="0">
                    <a:solidFill>
                      <a:schemeClr val="accent3">
                        <a:lumMod val="50000"/>
                      </a:schemeClr>
                    </a:solidFill>
                  </a:rPr>
                  <a:t>th</a:t>
                </a:r>
                <a:r>
                  <a:rPr lang="en-US" dirty="0">
                    <a:solidFill>
                      <a:schemeClr val="accent3">
                        <a:lumMod val="50000"/>
                      </a:schemeClr>
                    </a:solidFill>
                  </a:rPr>
                  <a:t> term</a:t>
                </a:r>
              </a:p>
              <a:p>
                <a:pPr lvl="1"/>
                <a14:m>
                  <m:oMath xmlns:m="http://schemas.openxmlformats.org/officeDocument/2006/math">
                    <m:sSub>
                      <m:sSubPr>
                        <m:ctrlPr>
                          <a:rPr lang="en-US" b="0" i="1" dirty="0" smtClean="0">
                            <a:solidFill>
                              <a:srgbClr val="0070C0"/>
                            </a:solidFill>
                            <a:latin typeface="Cambria Math" panose="02040503050406030204" pitchFamily="18" charset="0"/>
                          </a:rPr>
                        </m:ctrlPr>
                      </m:sSubPr>
                      <m:e>
                        <m:r>
                          <a:rPr lang="en-US" i="1" dirty="0" smtClean="0">
                            <a:solidFill>
                              <a:srgbClr val="0070C0"/>
                            </a:solidFill>
                            <a:latin typeface="Cambria Math" panose="02040503050406030204" pitchFamily="18" charset="0"/>
                          </a:rPr>
                          <m:t>𝑎</m:t>
                        </m:r>
                      </m:e>
                      <m:sub>
                        <m:r>
                          <a:rPr lang="en-US" i="1" dirty="0" smtClean="0">
                            <a:solidFill>
                              <a:srgbClr val="0070C0"/>
                            </a:solidFill>
                            <a:latin typeface="Cambria Math" panose="02040503050406030204" pitchFamily="18" charset="0"/>
                          </a:rPr>
                          <m:t>𝑛</m:t>
                        </m:r>
                      </m:sub>
                    </m:sSub>
                    <m:r>
                      <a:rPr lang="en-US" i="1" dirty="0" smtClean="0">
                        <a:solidFill>
                          <a:srgbClr val="0070C0"/>
                        </a:solidFill>
                        <a:latin typeface="Cambria Math" panose="02040503050406030204" pitchFamily="18" charset="0"/>
                      </a:rPr>
                      <m:t>=</m:t>
                    </m:r>
                    <m:sSub>
                      <m:sSubPr>
                        <m:ctrlPr>
                          <a:rPr lang="en-US" b="0" i="1" dirty="0" smtClean="0">
                            <a:solidFill>
                              <a:srgbClr val="0070C0"/>
                            </a:solidFill>
                            <a:latin typeface="Cambria Math" panose="02040503050406030204" pitchFamily="18" charset="0"/>
                          </a:rPr>
                        </m:ctrlPr>
                      </m:sSubPr>
                      <m:e>
                        <m:r>
                          <a:rPr lang="en-US" i="1" dirty="0" smtClean="0">
                            <a:solidFill>
                              <a:srgbClr val="0070C0"/>
                            </a:solidFill>
                            <a:latin typeface="Cambria Math" panose="02040503050406030204" pitchFamily="18" charset="0"/>
                          </a:rPr>
                          <m:t>𝑎</m:t>
                        </m:r>
                      </m:e>
                      <m:sub>
                        <m:r>
                          <a:rPr lang="en-US" b="0" i="1" dirty="0" smtClean="0">
                            <a:solidFill>
                              <a:srgbClr val="0070C0"/>
                            </a:solidFill>
                            <a:latin typeface="Cambria Math" panose="02040503050406030204" pitchFamily="18" charset="0"/>
                          </a:rPr>
                          <m:t>1</m:t>
                        </m:r>
                      </m:sub>
                    </m:sSub>
                    <m:r>
                      <a:rPr lang="en-US" i="1" dirty="0" smtClean="0">
                        <a:solidFill>
                          <a:srgbClr val="0070C0"/>
                        </a:solidFill>
                        <a:latin typeface="Cambria Math" panose="02040503050406030204" pitchFamily="18" charset="0"/>
                      </a:rPr>
                      <m:t>·</m:t>
                    </m:r>
                    <m:sSup>
                      <m:sSupPr>
                        <m:ctrlPr>
                          <a:rPr lang="en-US" b="0" i="1" dirty="0" smtClean="0">
                            <a:solidFill>
                              <a:srgbClr val="0070C0"/>
                            </a:solidFill>
                            <a:latin typeface="Cambria Math" panose="02040503050406030204" pitchFamily="18" charset="0"/>
                          </a:rPr>
                        </m:ctrlPr>
                      </m:sSupPr>
                      <m:e>
                        <m:r>
                          <a:rPr lang="en-US" i="1" dirty="0" smtClean="0">
                            <a:solidFill>
                              <a:srgbClr val="0070C0"/>
                            </a:solidFill>
                            <a:latin typeface="Cambria Math" panose="02040503050406030204" pitchFamily="18" charset="0"/>
                          </a:rPr>
                          <m:t>𝑟</m:t>
                        </m:r>
                      </m:e>
                      <m:sup>
                        <m:r>
                          <a:rPr lang="en-US" i="1" dirty="0" smtClean="0">
                            <a:solidFill>
                              <a:srgbClr val="0070C0"/>
                            </a:solidFill>
                            <a:latin typeface="Cambria Math" panose="02040503050406030204" pitchFamily="18" charset="0"/>
                          </a:rPr>
                          <m:t>𝑛</m:t>
                        </m:r>
                        <m:r>
                          <a:rPr lang="en-US" i="1" dirty="0" smtClean="0">
                            <a:solidFill>
                              <a:srgbClr val="0070C0"/>
                            </a:solidFill>
                            <a:latin typeface="Cambria Math" panose="02040503050406030204" pitchFamily="18" charset="0"/>
                          </a:rPr>
                          <m:t>−1</m:t>
                        </m:r>
                      </m:sup>
                    </m:sSup>
                  </m:oMath>
                </a14:m>
                <a:endParaRPr lang="en-US" dirty="0"/>
              </a:p>
              <a:p>
                <a:pPr lvl="1"/>
                <a:r>
                  <a:rPr lang="en-US" dirty="0"/>
                  <a:t>Exponential </a:t>
                </a:r>
              </a:p>
              <a:p>
                <a:endParaRPr lang="en-US" dirty="0"/>
              </a:p>
              <a:p>
                <a:r>
                  <a:rPr lang="en-US" dirty="0"/>
                  <a:t>Write a rule for the </a:t>
                </a:r>
                <a:r>
                  <a:rPr lang="en-US" i="1" dirty="0"/>
                  <a:t>n</a:t>
                </a:r>
                <a:r>
                  <a:rPr lang="en-US" baseline="30000" dirty="0"/>
                  <a:t>th</a:t>
                </a:r>
                <a:r>
                  <a:rPr lang="en-US" dirty="0"/>
                  <a:t> term and find </a:t>
                </a:r>
                <a:r>
                  <a:rPr lang="en-US" i="1" dirty="0"/>
                  <a:t>a</a:t>
                </a:r>
                <a:r>
                  <a:rPr lang="en-US" baseline="-25000" dirty="0"/>
                  <a:t>8</a:t>
                </a:r>
                <a:r>
                  <a:rPr lang="en-US" dirty="0"/>
                  <a:t>.</a:t>
                </a:r>
              </a:p>
              <a:p>
                <a:pPr lvl="1"/>
                <a:r>
                  <a:rPr lang="en-US" dirty="0"/>
                  <a:t>5, 2, 0.8, 0.32, …</a:t>
                </a:r>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sz="half" idx="1"/>
              </p:nvPr>
            </p:nvSpPr>
            <p:spPr>
              <a:blipFill>
                <a:blip r:embed="rId3"/>
                <a:stretch>
                  <a:fillRect l="-1822" t="-2005" r="-1518"/>
                </a:stretch>
              </a:blipFill>
            </p:spPr>
            <p:txBody>
              <a:bodyPr/>
              <a:lstStyle/>
              <a:p>
                <a:r>
                  <a:rPr lang="en-US">
                    <a:noFill/>
                  </a:rPr>
                  <a:t> </a:t>
                </a:r>
              </a:p>
            </p:txBody>
          </p:sp>
        </mc:Fallback>
      </mc:AlternateContent>
    </p:spTree>
    <p:extLst>
      <p:ext uri="{BB962C8B-B14F-4D97-AF65-F5344CB8AC3E}">
        <p14:creationId xmlns:p14="http://schemas.microsoft.com/office/powerpoint/2010/main" val="294070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11.3 Analyzing Geometric Sequences and Series</a:t>
            </a:r>
          </a:p>
        </p:txBody>
      </p:sp>
      <p:sp>
        <p:nvSpPr>
          <p:cNvPr id="2" name="Content Placeholder 1"/>
          <p:cNvSpPr>
            <a:spLocks noGrp="1"/>
          </p:cNvSpPr>
          <p:nvPr>
            <p:ph sz="half" idx="1"/>
          </p:nvPr>
        </p:nvSpPr>
        <p:spPr/>
        <p:txBody>
          <a:bodyPr/>
          <a:lstStyle/>
          <a:p>
            <a:r>
              <a:rPr lang="en-US" dirty="0"/>
              <a:t>One term of a geometric sequence is </a:t>
            </a:r>
            <a:r>
              <a:rPr lang="en-US" i="1" dirty="0"/>
              <a:t>a</a:t>
            </a:r>
            <a:r>
              <a:rPr lang="en-US" baseline="-25000" dirty="0"/>
              <a:t>4</a:t>
            </a:r>
            <a:r>
              <a:rPr lang="en-US" dirty="0"/>
              <a:t> = 3 and </a:t>
            </a:r>
            <a:r>
              <a:rPr lang="en-US" i="1" dirty="0"/>
              <a:t>r</a:t>
            </a:r>
            <a:r>
              <a:rPr lang="en-US" dirty="0"/>
              <a:t> = 3.  Write the rule for the </a:t>
            </a:r>
            <a:r>
              <a:rPr lang="en-US" i="1" dirty="0"/>
              <a:t>n</a:t>
            </a:r>
            <a:r>
              <a:rPr lang="en-US" baseline="30000" dirty="0"/>
              <a:t>th</a:t>
            </a:r>
            <a:r>
              <a:rPr lang="en-US" dirty="0"/>
              <a:t> term.</a:t>
            </a:r>
          </a:p>
        </p:txBody>
      </p:sp>
      <p:sp>
        <p:nvSpPr>
          <p:cNvPr id="4" name="Content Placeholder 3">
            <a:extLst>
              <a:ext uri="{FF2B5EF4-FFF2-40B4-BE49-F238E27FC236}">
                <a16:creationId xmlns:a16="http://schemas.microsoft.com/office/drawing/2014/main" id="{B8B7861F-3CA5-4352-B2DD-5CDB8D6D82EE}"/>
              </a:ext>
            </a:extLst>
          </p:cNvPr>
          <p:cNvSpPr>
            <a:spLocks noGrp="1"/>
          </p:cNvSpPr>
          <p:nvPr>
            <p:ph sz="half" idx="2"/>
          </p:nvPr>
        </p:nvSpPr>
        <p:spPr/>
        <p:txBody>
          <a:bodyPr/>
          <a:lstStyle/>
          <a:p>
            <a:r>
              <a:rPr lang="en-US" dirty="0"/>
              <a:t>Try 616#23</a:t>
            </a:r>
            <a:br>
              <a:rPr lang="en-US" dirty="0"/>
            </a:br>
            <a:r>
              <a:rPr lang="en-US" dirty="0"/>
              <a:t>One term of a geometric sequence is </a:t>
            </a:r>
            <a:r>
              <a:rPr lang="en-US" i="1" dirty="0"/>
              <a:t>a</a:t>
            </a:r>
            <a:r>
              <a:rPr lang="en-US" baseline="-25000" dirty="0"/>
              <a:t>4</a:t>
            </a:r>
            <a:r>
              <a:rPr lang="en-US" dirty="0"/>
              <a:t> = −192 and </a:t>
            </a:r>
            <a:r>
              <a:rPr lang="en-US" i="1" dirty="0"/>
              <a:t>r</a:t>
            </a:r>
            <a:r>
              <a:rPr lang="en-US" dirty="0"/>
              <a:t> = 4.  Write the rule for the </a:t>
            </a:r>
            <a:r>
              <a:rPr lang="en-US" i="1" dirty="0"/>
              <a:t>n</a:t>
            </a:r>
            <a:r>
              <a:rPr lang="en-US" baseline="30000" dirty="0"/>
              <a:t>th</a:t>
            </a:r>
            <a:r>
              <a:rPr lang="en-US" dirty="0"/>
              <a:t> term.</a:t>
            </a:r>
          </a:p>
          <a:p>
            <a:endParaRPr lang="en-US" dirty="0"/>
          </a:p>
        </p:txBody>
      </p:sp>
    </p:spTree>
    <p:extLst>
      <p:ext uri="{BB962C8B-B14F-4D97-AF65-F5344CB8AC3E}">
        <p14:creationId xmlns:p14="http://schemas.microsoft.com/office/powerpoint/2010/main" val="147030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85B0-47B2-485C-AA8E-FC21D6E0D684}"/>
              </a:ext>
            </a:extLst>
          </p:cNvPr>
          <p:cNvSpPr>
            <a:spLocks noGrp="1"/>
          </p:cNvSpPr>
          <p:nvPr>
            <p:ph type="title"/>
          </p:nvPr>
        </p:nvSpPr>
        <p:spPr/>
        <p:txBody>
          <a:bodyPr/>
          <a:lstStyle/>
          <a:p>
            <a:r>
              <a:rPr lang="en-US" dirty="0"/>
              <a:t>11.1A Defining and Using Sequences</a:t>
            </a:r>
          </a:p>
        </p:txBody>
      </p:sp>
      <p:sp>
        <p:nvSpPr>
          <p:cNvPr id="3" name="Text Placeholder 2">
            <a:extLst>
              <a:ext uri="{FF2B5EF4-FFF2-40B4-BE49-F238E27FC236}">
                <a16:creationId xmlns:a16="http://schemas.microsoft.com/office/drawing/2014/main" id="{B9CD5C52-222F-41F9-9F8B-8DA20671587D}"/>
              </a:ext>
            </a:extLst>
          </p:cNvPr>
          <p:cNvSpPr>
            <a:spLocks noGrp="1"/>
          </p:cNvSpPr>
          <p:nvPr>
            <p:ph type="body" idx="1"/>
          </p:nvPr>
        </p:nvSpPr>
        <p:spPr/>
        <p:txBody>
          <a:bodyPr/>
          <a:lstStyle/>
          <a:p>
            <a:r>
              <a:rPr lang="en-US" dirty="0"/>
              <a:t>After this lesson…</a:t>
            </a:r>
          </a:p>
          <a:p>
            <a:r>
              <a:rPr lang="en-US" dirty="0"/>
              <a:t>• I can use rules to write terms of sequences.</a:t>
            </a:r>
          </a:p>
          <a:p>
            <a:r>
              <a:rPr lang="en-US" dirty="0"/>
              <a:t>• I can write rules for sequences.</a:t>
            </a:r>
          </a:p>
        </p:txBody>
      </p:sp>
      <p:sp>
        <p:nvSpPr>
          <p:cNvPr id="4" name="Slide Number Placeholder 3">
            <a:extLst>
              <a:ext uri="{FF2B5EF4-FFF2-40B4-BE49-F238E27FC236}">
                <a16:creationId xmlns:a16="http://schemas.microsoft.com/office/drawing/2014/main" id="{A8D5905D-07A1-4E0C-816C-3F9C994376F1}"/>
              </a:ext>
            </a:extLst>
          </p:cNvPr>
          <p:cNvSpPr>
            <a:spLocks noGrp="1"/>
          </p:cNvSpPr>
          <p:nvPr>
            <p:ph type="sldNum" sz="quarter" idx="12"/>
          </p:nvPr>
        </p:nvSpPr>
        <p:spPr/>
        <p:txBody>
          <a:bodyPr/>
          <a:lstStyle/>
          <a:p>
            <a:fld id="{49804466-71A5-484C-9A97-DA563B716E01}" type="slidenum">
              <a:rPr lang="en-US" smtClean="0"/>
              <a:t>3</a:t>
            </a:fld>
            <a:endParaRPr lang="en-US"/>
          </a:p>
        </p:txBody>
      </p:sp>
    </p:spTree>
    <p:extLst>
      <p:ext uri="{BB962C8B-B14F-4D97-AF65-F5344CB8AC3E}">
        <p14:creationId xmlns:p14="http://schemas.microsoft.com/office/powerpoint/2010/main" val="1199208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If two terms of a geometric sequence are </a:t>
            </a:r>
            <a:r>
              <a:rPr lang="en-US" i="1" dirty="0"/>
              <a:t>a</a:t>
            </a:r>
            <a:r>
              <a:rPr lang="en-US" baseline="-25000" dirty="0"/>
              <a:t>2</a:t>
            </a:r>
            <a:r>
              <a:rPr lang="en-US" dirty="0"/>
              <a:t> = −4 and </a:t>
            </a:r>
            <a:r>
              <a:rPr lang="en-US" i="1" dirty="0"/>
              <a:t>a</a:t>
            </a:r>
            <a:r>
              <a:rPr lang="en-US" baseline="-25000" dirty="0"/>
              <a:t>6</a:t>
            </a:r>
            <a:r>
              <a:rPr lang="en-US" dirty="0"/>
              <a:t> = −1024, write rule for the </a:t>
            </a:r>
            <a:r>
              <a:rPr lang="en-US" i="1" dirty="0"/>
              <a:t>n</a:t>
            </a:r>
            <a:r>
              <a:rPr lang="en-US" baseline="30000" dirty="0"/>
              <a:t>th</a:t>
            </a:r>
            <a:r>
              <a:rPr lang="en-US" dirty="0"/>
              <a:t> term.</a:t>
            </a:r>
          </a:p>
        </p:txBody>
      </p:sp>
      <p:sp>
        <p:nvSpPr>
          <p:cNvPr id="3" name="Title 2"/>
          <p:cNvSpPr>
            <a:spLocks noGrp="1"/>
          </p:cNvSpPr>
          <p:nvPr>
            <p:ph type="title"/>
          </p:nvPr>
        </p:nvSpPr>
        <p:spPr/>
        <p:txBody>
          <a:bodyPr>
            <a:normAutofit/>
          </a:bodyPr>
          <a:lstStyle/>
          <a:p>
            <a:r>
              <a:rPr lang="en-US" dirty="0"/>
              <a:t>11.3 Analyzing Geometric Sequences and Series</a:t>
            </a:r>
          </a:p>
        </p:txBody>
      </p:sp>
    </p:spTree>
    <p:extLst>
      <p:ext uri="{BB962C8B-B14F-4D97-AF65-F5344CB8AC3E}">
        <p14:creationId xmlns:p14="http://schemas.microsoft.com/office/powerpoint/2010/main" val="3990293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a:t>Try 616#35</a:t>
                </a:r>
                <a:br>
                  <a:rPr lang="en-US" dirty="0"/>
                </a:br>
                <a:r>
                  <a:rPr lang="en-US" dirty="0"/>
                  <a:t>If two terms of a geometric sequence are </a:t>
                </a:r>
                <a:r>
                  <a:rPr lang="en-US" i="1" dirty="0"/>
                  <a:t>a</a:t>
                </a:r>
                <a:r>
                  <a:rPr lang="en-US" baseline="-25000" dirty="0"/>
                  <a:t>2</a:t>
                </a:r>
                <a:r>
                  <a:rPr lang="en-US" dirty="0"/>
                  <a:t> = −72 and </a:t>
                </a:r>
                <a:r>
                  <a:rPr lang="en-US" i="1" dirty="0"/>
                  <a:t>a</a:t>
                </a:r>
                <a:r>
                  <a:rPr lang="en-US" baseline="-25000" dirty="0"/>
                  <a:t>6</a:t>
                </a:r>
                <a:r>
                  <a:rPr lang="en-US" dirty="0"/>
                  <a:t> =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18</m:t>
                        </m:r>
                      </m:den>
                    </m:f>
                  </m:oMath>
                </a14:m>
                <a:r>
                  <a:rPr lang="en-US" dirty="0"/>
                  <a:t>, write rule for the </a:t>
                </a:r>
                <a:r>
                  <a:rPr lang="en-US" i="1" dirty="0"/>
                  <a:t>n</a:t>
                </a:r>
                <a:r>
                  <a:rPr lang="en-US" baseline="30000" dirty="0"/>
                  <a:t>th</a:t>
                </a:r>
                <a:r>
                  <a:rPr lang="en-US" dirty="0"/>
                  <a:t> term.</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900" t="-2005" r="-800"/>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a:t>11.3 Analyzing Geometric Sequences and Series</a:t>
            </a:r>
          </a:p>
        </p:txBody>
      </p:sp>
    </p:spTree>
    <p:extLst>
      <p:ext uri="{BB962C8B-B14F-4D97-AF65-F5344CB8AC3E}">
        <p14:creationId xmlns:p14="http://schemas.microsoft.com/office/powerpoint/2010/main" val="3468132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a:bodyPr>
              <a:lstStyle/>
              <a:p>
                <a:r>
                  <a:rPr lang="en-US" dirty="0"/>
                  <a:t>Try 617#44</a:t>
                </a:r>
                <a:br>
                  <a:rPr lang="en-US" dirty="0"/>
                </a:br>
                <a14:m>
                  <m:oMath xmlns:m="http://schemas.openxmlformats.org/officeDocument/2006/math">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8</m:t>
                        </m:r>
                      </m:sup>
                      <m:e>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e>
                            </m:d>
                          </m:e>
                          <m:sup>
                            <m:r>
                              <a:rPr lang="en-US" b="0" i="1" smtClean="0">
                                <a:latin typeface="Cambria Math" panose="02040503050406030204" pitchFamily="18" charset="0"/>
                              </a:rPr>
                              <m:t>𝑖</m:t>
                            </m:r>
                            <m:r>
                              <a:rPr lang="en-US" b="0" i="1" smtClean="0">
                                <a:latin typeface="Cambria Math" panose="02040503050406030204" pitchFamily="18" charset="0"/>
                              </a:rPr>
                              <m:t>−1</m:t>
                            </m:r>
                          </m:sup>
                        </m:sSup>
                      </m:e>
                    </m:nary>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3"/>
                <a:stretch>
                  <a:fillRect l="-1824" t="-2005"/>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a:t>11.3 Analyzing Geometric Sequences and Series</a:t>
            </a:r>
          </a:p>
        </p:txBody>
      </p:sp>
      <mc:AlternateContent xmlns:mc="http://schemas.openxmlformats.org/markup-compatibility/2006">
        <mc:Choice xmlns:a14="http://schemas.microsoft.com/office/drawing/2010/main" Requires="a14">
          <p:sp>
            <p:nvSpPr>
              <p:cNvPr id="2" name="Content Placeholder 1"/>
              <p:cNvSpPr>
                <a:spLocks noGrp="1"/>
              </p:cNvSpPr>
              <p:nvPr>
                <p:ph sz="half" idx="1"/>
              </p:nvPr>
            </p:nvSpPr>
            <p:spPr/>
            <p:txBody>
              <a:bodyPr>
                <a:normAutofit/>
              </a:bodyPr>
              <a:lstStyle/>
              <a:p>
                <a:r>
                  <a:rPr lang="en-US" dirty="0">
                    <a:solidFill>
                      <a:schemeClr val="accent3">
                        <a:lumMod val="50000"/>
                      </a:schemeClr>
                    </a:solidFill>
                  </a:rPr>
                  <a:t>Sum of geometric series</a:t>
                </a:r>
              </a:p>
              <a:p>
                <a:pPr lvl="1"/>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𝑆</m:t>
                        </m:r>
                      </m:e>
                      <m:sub>
                        <m:r>
                          <a:rPr lang="en-US" b="0" i="1" smtClean="0">
                            <a:solidFill>
                              <a:srgbClr val="0070C0"/>
                            </a:solidFill>
                            <a:latin typeface="Cambria Math"/>
                          </a:rPr>
                          <m:t>𝑛</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𝑎</m:t>
                        </m:r>
                      </m:e>
                      <m:sub>
                        <m:r>
                          <a:rPr lang="en-US" b="0" i="1" smtClean="0">
                            <a:solidFill>
                              <a:srgbClr val="0070C0"/>
                            </a:solidFill>
                            <a:latin typeface="Cambria Math"/>
                          </a:rPr>
                          <m:t>1</m:t>
                        </m:r>
                      </m:sub>
                    </m:sSub>
                    <m:d>
                      <m:dPr>
                        <m:ctrlPr>
                          <a:rPr lang="en-US" b="0" i="1" smtClean="0">
                            <a:solidFill>
                              <a:srgbClr val="0070C0"/>
                            </a:solidFill>
                            <a:latin typeface="Cambria Math" panose="02040503050406030204" pitchFamily="18" charset="0"/>
                          </a:rPr>
                        </m:ctrlPr>
                      </m:dPr>
                      <m:e>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a:rPr>
                              <m:t>1−</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𝑟</m:t>
                                </m:r>
                              </m:e>
                              <m:sup>
                                <m:r>
                                  <a:rPr lang="en-US" b="0" i="1" smtClean="0">
                                    <a:solidFill>
                                      <a:srgbClr val="0070C0"/>
                                    </a:solidFill>
                                    <a:latin typeface="Cambria Math"/>
                                  </a:rPr>
                                  <m:t>𝑛</m:t>
                                </m:r>
                              </m:sup>
                            </m:sSup>
                          </m:num>
                          <m:den>
                            <m:r>
                              <a:rPr lang="en-US" b="0" i="1" smtClean="0">
                                <a:solidFill>
                                  <a:srgbClr val="0070C0"/>
                                </a:solidFill>
                                <a:latin typeface="Cambria Math"/>
                              </a:rPr>
                              <m:t>1−</m:t>
                            </m:r>
                            <m:r>
                              <a:rPr lang="en-US" b="0" i="1" smtClean="0">
                                <a:solidFill>
                                  <a:srgbClr val="0070C0"/>
                                </a:solidFill>
                                <a:latin typeface="Cambria Math"/>
                              </a:rPr>
                              <m:t>𝑟</m:t>
                            </m:r>
                          </m:den>
                        </m:f>
                      </m:e>
                    </m:d>
                  </m:oMath>
                </a14:m>
                <a:endParaRPr lang="en-US" dirty="0">
                  <a:solidFill>
                    <a:srgbClr val="0070C0"/>
                  </a:solidFill>
                </a:endParaRPr>
              </a:p>
              <a:p>
                <a:endParaRPr lang="en-US" dirty="0"/>
              </a:p>
              <a:p>
                <a:r>
                  <a:rPr lang="en-US" dirty="0"/>
                  <a:t>Find the sum of the first 10 terms of</a:t>
                </a:r>
              </a:p>
              <a:p>
                <a:pPr lvl="1"/>
                <a:r>
                  <a:rPr lang="en-US" dirty="0"/>
                  <a:t>4 + 2 + 1 + ½ + ···</a:t>
                </a:r>
              </a:p>
              <a:p>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sz="half" idx="1"/>
              </p:nvPr>
            </p:nvSpPr>
            <p:spPr>
              <a:blipFill>
                <a:blip r:embed="rId4"/>
                <a:stretch>
                  <a:fillRect l="-1822" t="-2005"/>
                </a:stretch>
              </a:blipFill>
            </p:spPr>
            <p:txBody>
              <a:bodyPr/>
              <a:lstStyle/>
              <a:p>
                <a:r>
                  <a:rPr lang="en-US">
                    <a:noFill/>
                  </a:rPr>
                  <a:t> </a:t>
                </a:r>
              </a:p>
            </p:txBody>
          </p:sp>
        </mc:Fallback>
      </mc:AlternateContent>
    </p:spTree>
    <p:extLst>
      <p:ext uri="{BB962C8B-B14F-4D97-AF65-F5344CB8AC3E}">
        <p14:creationId xmlns:p14="http://schemas.microsoft.com/office/powerpoint/2010/main" val="50542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4376-6597-4736-8579-425DB6835CD4}"/>
              </a:ext>
            </a:extLst>
          </p:cNvPr>
          <p:cNvSpPr>
            <a:spLocks noGrp="1"/>
          </p:cNvSpPr>
          <p:nvPr>
            <p:ph type="title"/>
          </p:nvPr>
        </p:nvSpPr>
        <p:spPr/>
        <p:txBody>
          <a:bodyPr/>
          <a:lstStyle/>
          <a:p>
            <a:r>
              <a:rPr lang="en-US" dirty="0"/>
              <a:t>11.3 Analyzing Geometric Sequences and Series</a:t>
            </a:r>
          </a:p>
        </p:txBody>
      </p:sp>
      <p:sp>
        <p:nvSpPr>
          <p:cNvPr id="3" name="Content Placeholder 2">
            <a:extLst>
              <a:ext uri="{FF2B5EF4-FFF2-40B4-BE49-F238E27FC236}">
                <a16:creationId xmlns:a16="http://schemas.microsoft.com/office/drawing/2014/main" id="{0445163B-CABB-4C3C-862B-FE5063038DA4}"/>
              </a:ext>
            </a:extLst>
          </p:cNvPr>
          <p:cNvSpPr>
            <a:spLocks noGrp="1"/>
          </p:cNvSpPr>
          <p:nvPr>
            <p:ph idx="1"/>
          </p:nvPr>
        </p:nvSpPr>
        <p:spPr/>
        <p:txBody>
          <a:bodyPr/>
          <a:lstStyle/>
          <a:p>
            <a:r>
              <a:rPr lang="en-US" dirty="0"/>
              <a:t>You tell the Gospel to your friends. Four of your friends tell the Gospel to their friends, then four of each of their friends tells the Gospel, and so on. Find the total number of people who told the Gospel to others after the eighth round.</a:t>
            </a:r>
          </a:p>
        </p:txBody>
      </p:sp>
      <p:sp>
        <p:nvSpPr>
          <p:cNvPr id="4" name="Slide Number Placeholder 3">
            <a:extLst>
              <a:ext uri="{FF2B5EF4-FFF2-40B4-BE49-F238E27FC236}">
                <a16:creationId xmlns:a16="http://schemas.microsoft.com/office/drawing/2014/main" id="{CEA93242-DA89-4DA2-94AD-E6268AAD85D5}"/>
              </a:ext>
            </a:extLst>
          </p:cNvPr>
          <p:cNvSpPr>
            <a:spLocks noGrp="1"/>
          </p:cNvSpPr>
          <p:nvPr>
            <p:ph type="sldNum" sz="quarter" idx="12"/>
          </p:nvPr>
        </p:nvSpPr>
        <p:spPr/>
        <p:txBody>
          <a:bodyPr/>
          <a:lstStyle/>
          <a:p>
            <a:fld id="{49804466-71A5-484C-9A97-DA563B716E01}" type="slidenum">
              <a:rPr lang="en-US" smtClean="0"/>
              <a:t>33</a:t>
            </a:fld>
            <a:endParaRPr lang="en-US"/>
          </a:p>
        </p:txBody>
      </p:sp>
    </p:spTree>
    <p:extLst>
      <p:ext uri="{BB962C8B-B14F-4D97-AF65-F5344CB8AC3E}">
        <p14:creationId xmlns:p14="http://schemas.microsoft.com/office/powerpoint/2010/main" val="189493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3A61-B54C-48AF-8E9B-4A06881E6BD9}"/>
              </a:ext>
            </a:extLst>
          </p:cNvPr>
          <p:cNvSpPr>
            <a:spLocks noGrp="1"/>
          </p:cNvSpPr>
          <p:nvPr>
            <p:ph type="title"/>
          </p:nvPr>
        </p:nvSpPr>
        <p:spPr/>
        <p:txBody>
          <a:bodyPr/>
          <a:lstStyle/>
          <a:p>
            <a:r>
              <a:rPr lang="en-US" dirty="0"/>
              <a:t>11.4 Finding Sums of Infinite Geometric Series</a:t>
            </a:r>
          </a:p>
        </p:txBody>
      </p:sp>
      <p:sp>
        <p:nvSpPr>
          <p:cNvPr id="3" name="Text Placeholder 2">
            <a:extLst>
              <a:ext uri="{FF2B5EF4-FFF2-40B4-BE49-F238E27FC236}">
                <a16:creationId xmlns:a16="http://schemas.microsoft.com/office/drawing/2014/main" id="{722620D0-2F2E-41ED-9ADA-60F47A4213CF}"/>
              </a:ext>
            </a:extLst>
          </p:cNvPr>
          <p:cNvSpPr>
            <a:spLocks noGrp="1"/>
          </p:cNvSpPr>
          <p:nvPr>
            <p:ph type="body" idx="1"/>
          </p:nvPr>
        </p:nvSpPr>
        <p:spPr/>
        <p:txBody>
          <a:bodyPr/>
          <a:lstStyle/>
          <a:p>
            <a:r>
              <a:rPr lang="en-US" dirty="0"/>
              <a:t>After this lesson…</a:t>
            </a:r>
          </a:p>
          <a:p>
            <a:r>
              <a:rPr lang="en-US" dirty="0"/>
              <a:t>• I can find partial sums of infinite geometric series.</a:t>
            </a:r>
          </a:p>
          <a:p>
            <a:r>
              <a:rPr lang="en-US" dirty="0"/>
              <a:t>• I can find sums of infinite geometric series.</a:t>
            </a:r>
          </a:p>
          <a:p>
            <a:r>
              <a:rPr lang="en-US" dirty="0"/>
              <a:t>• I can solve real-life problems using infinite geometric series.</a:t>
            </a:r>
          </a:p>
        </p:txBody>
      </p:sp>
      <p:sp>
        <p:nvSpPr>
          <p:cNvPr id="4" name="Slide Number Placeholder 3">
            <a:extLst>
              <a:ext uri="{FF2B5EF4-FFF2-40B4-BE49-F238E27FC236}">
                <a16:creationId xmlns:a16="http://schemas.microsoft.com/office/drawing/2014/main" id="{B0DB57A7-095D-4B46-826F-7F9F945002E8}"/>
              </a:ext>
            </a:extLst>
          </p:cNvPr>
          <p:cNvSpPr>
            <a:spLocks noGrp="1"/>
          </p:cNvSpPr>
          <p:nvPr>
            <p:ph type="sldNum" sz="quarter" idx="12"/>
          </p:nvPr>
        </p:nvSpPr>
        <p:spPr/>
        <p:txBody>
          <a:bodyPr/>
          <a:lstStyle/>
          <a:p>
            <a:fld id="{49804466-71A5-484C-9A97-DA563B716E01}" type="slidenum">
              <a:rPr lang="en-US" smtClean="0"/>
              <a:t>34</a:t>
            </a:fld>
            <a:endParaRPr lang="en-US"/>
          </a:p>
        </p:txBody>
      </p:sp>
    </p:spTree>
    <p:extLst>
      <p:ext uri="{BB962C8B-B14F-4D97-AF65-F5344CB8AC3E}">
        <p14:creationId xmlns:p14="http://schemas.microsoft.com/office/powerpoint/2010/main" val="4278025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6E3D-17C0-43EC-A3F2-39B61FE12FA8}"/>
              </a:ext>
            </a:extLst>
          </p:cNvPr>
          <p:cNvSpPr>
            <a:spLocks noGrp="1"/>
          </p:cNvSpPr>
          <p:nvPr>
            <p:ph type="title"/>
          </p:nvPr>
        </p:nvSpPr>
        <p:spPr/>
        <p:txBody>
          <a:bodyPr/>
          <a:lstStyle/>
          <a:p>
            <a:r>
              <a:rPr lang="en-US" dirty="0"/>
              <a:t>11.4 Finding Sums of Infinite Geometric Series</a:t>
            </a:r>
          </a:p>
        </p:txBody>
      </p:sp>
      <p:sp>
        <p:nvSpPr>
          <p:cNvPr id="3" name="Content Placeholder 2">
            <a:extLst>
              <a:ext uri="{FF2B5EF4-FFF2-40B4-BE49-F238E27FC236}">
                <a16:creationId xmlns:a16="http://schemas.microsoft.com/office/drawing/2014/main" id="{BB7B4B3A-B85A-4F89-A589-A757180AD588}"/>
              </a:ext>
            </a:extLst>
          </p:cNvPr>
          <p:cNvSpPr>
            <a:spLocks noGrp="1"/>
          </p:cNvSpPr>
          <p:nvPr>
            <p:ph sz="half" idx="1"/>
          </p:nvPr>
        </p:nvSpPr>
        <p:spPr/>
        <p:txBody>
          <a:bodyPr/>
          <a:lstStyle/>
          <a:p>
            <a:endParaRPr lang="en-US"/>
          </a:p>
        </p:txBody>
      </p:sp>
      <p:graphicFrame>
        <p:nvGraphicFramePr>
          <p:cNvPr id="6" name="Content Placeholder 5">
            <a:extLst>
              <a:ext uri="{FF2B5EF4-FFF2-40B4-BE49-F238E27FC236}">
                <a16:creationId xmlns:a16="http://schemas.microsoft.com/office/drawing/2014/main" id="{34BD61BA-C581-4AD4-A33E-168BDBD59DC1}"/>
              </a:ext>
            </a:extLst>
          </p:cNvPr>
          <p:cNvGraphicFramePr>
            <a:graphicFrameLocks noGrp="1"/>
          </p:cNvGraphicFramePr>
          <p:nvPr>
            <p:ph sz="half" idx="2"/>
            <p:extLst>
              <p:ext uri="{D42A27DB-BD31-4B8C-83A1-F6EECF244321}">
                <p14:modId xmlns:p14="http://schemas.microsoft.com/office/powerpoint/2010/main" val="689534180"/>
              </p:ext>
            </p:extLst>
          </p:nvPr>
        </p:nvGraphicFramePr>
        <p:xfrm>
          <a:off x="6395224" y="981705"/>
          <a:ext cx="5592336" cy="5852160"/>
        </p:xfrm>
        <a:graphic>
          <a:graphicData uri="http://schemas.openxmlformats.org/drawingml/2006/table">
            <a:tbl>
              <a:tblPr firstRow="1" bandRow="1">
                <a:tableStyleId>{5940675A-B579-460E-94D1-54222C63F5DA}</a:tableStyleId>
              </a:tblPr>
              <a:tblGrid>
                <a:gridCol w="349521">
                  <a:extLst>
                    <a:ext uri="{9D8B030D-6E8A-4147-A177-3AD203B41FA5}">
                      <a16:colId xmlns:a16="http://schemas.microsoft.com/office/drawing/2014/main" val="4067152055"/>
                    </a:ext>
                  </a:extLst>
                </a:gridCol>
                <a:gridCol w="349521">
                  <a:extLst>
                    <a:ext uri="{9D8B030D-6E8A-4147-A177-3AD203B41FA5}">
                      <a16:colId xmlns:a16="http://schemas.microsoft.com/office/drawing/2014/main" val="4149967535"/>
                    </a:ext>
                  </a:extLst>
                </a:gridCol>
                <a:gridCol w="349521">
                  <a:extLst>
                    <a:ext uri="{9D8B030D-6E8A-4147-A177-3AD203B41FA5}">
                      <a16:colId xmlns:a16="http://schemas.microsoft.com/office/drawing/2014/main" val="4234471801"/>
                    </a:ext>
                  </a:extLst>
                </a:gridCol>
                <a:gridCol w="349521">
                  <a:extLst>
                    <a:ext uri="{9D8B030D-6E8A-4147-A177-3AD203B41FA5}">
                      <a16:colId xmlns:a16="http://schemas.microsoft.com/office/drawing/2014/main" val="843183954"/>
                    </a:ext>
                  </a:extLst>
                </a:gridCol>
                <a:gridCol w="349521">
                  <a:extLst>
                    <a:ext uri="{9D8B030D-6E8A-4147-A177-3AD203B41FA5}">
                      <a16:colId xmlns:a16="http://schemas.microsoft.com/office/drawing/2014/main" val="1839285459"/>
                    </a:ext>
                  </a:extLst>
                </a:gridCol>
                <a:gridCol w="349521">
                  <a:extLst>
                    <a:ext uri="{9D8B030D-6E8A-4147-A177-3AD203B41FA5}">
                      <a16:colId xmlns:a16="http://schemas.microsoft.com/office/drawing/2014/main" val="3015788089"/>
                    </a:ext>
                  </a:extLst>
                </a:gridCol>
                <a:gridCol w="349521">
                  <a:extLst>
                    <a:ext uri="{9D8B030D-6E8A-4147-A177-3AD203B41FA5}">
                      <a16:colId xmlns:a16="http://schemas.microsoft.com/office/drawing/2014/main" val="2612124030"/>
                    </a:ext>
                  </a:extLst>
                </a:gridCol>
                <a:gridCol w="349521">
                  <a:extLst>
                    <a:ext uri="{9D8B030D-6E8A-4147-A177-3AD203B41FA5}">
                      <a16:colId xmlns:a16="http://schemas.microsoft.com/office/drawing/2014/main" val="278985610"/>
                    </a:ext>
                  </a:extLst>
                </a:gridCol>
                <a:gridCol w="349521">
                  <a:extLst>
                    <a:ext uri="{9D8B030D-6E8A-4147-A177-3AD203B41FA5}">
                      <a16:colId xmlns:a16="http://schemas.microsoft.com/office/drawing/2014/main" val="834222098"/>
                    </a:ext>
                  </a:extLst>
                </a:gridCol>
                <a:gridCol w="349521">
                  <a:extLst>
                    <a:ext uri="{9D8B030D-6E8A-4147-A177-3AD203B41FA5}">
                      <a16:colId xmlns:a16="http://schemas.microsoft.com/office/drawing/2014/main" val="655927823"/>
                    </a:ext>
                  </a:extLst>
                </a:gridCol>
                <a:gridCol w="349521">
                  <a:extLst>
                    <a:ext uri="{9D8B030D-6E8A-4147-A177-3AD203B41FA5}">
                      <a16:colId xmlns:a16="http://schemas.microsoft.com/office/drawing/2014/main" val="313420335"/>
                    </a:ext>
                  </a:extLst>
                </a:gridCol>
                <a:gridCol w="349521">
                  <a:extLst>
                    <a:ext uri="{9D8B030D-6E8A-4147-A177-3AD203B41FA5}">
                      <a16:colId xmlns:a16="http://schemas.microsoft.com/office/drawing/2014/main" val="2445954657"/>
                    </a:ext>
                  </a:extLst>
                </a:gridCol>
                <a:gridCol w="349521">
                  <a:extLst>
                    <a:ext uri="{9D8B030D-6E8A-4147-A177-3AD203B41FA5}">
                      <a16:colId xmlns:a16="http://schemas.microsoft.com/office/drawing/2014/main" val="1324763371"/>
                    </a:ext>
                  </a:extLst>
                </a:gridCol>
                <a:gridCol w="349521">
                  <a:extLst>
                    <a:ext uri="{9D8B030D-6E8A-4147-A177-3AD203B41FA5}">
                      <a16:colId xmlns:a16="http://schemas.microsoft.com/office/drawing/2014/main" val="3187743971"/>
                    </a:ext>
                  </a:extLst>
                </a:gridCol>
                <a:gridCol w="349521">
                  <a:extLst>
                    <a:ext uri="{9D8B030D-6E8A-4147-A177-3AD203B41FA5}">
                      <a16:colId xmlns:a16="http://schemas.microsoft.com/office/drawing/2014/main" val="4061056125"/>
                    </a:ext>
                  </a:extLst>
                </a:gridCol>
                <a:gridCol w="349521">
                  <a:extLst>
                    <a:ext uri="{9D8B030D-6E8A-4147-A177-3AD203B41FA5}">
                      <a16:colId xmlns:a16="http://schemas.microsoft.com/office/drawing/2014/main" val="4194406983"/>
                    </a:ext>
                  </a:extLst>
                </a:gridCol>
              </a:tblGrid>
              <a:tr h="34577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74853730"/>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357479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15839645"/>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2376491"/>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791553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4674668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6604424"/>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83092286"/>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46905620"/>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22765389"/>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7527326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48394236"/>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1471958"/>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7598480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538078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578167"/>
                  </a:ext>
                </a:extLst>
              </a:tr>
            </a:tbl>
          </a:graphicData>
        </a:graphic>
      </p:graphicFrame>
      <p:sp>
        <p:nvSpPr>
          <p:cNvPr id="5" name="Slide Number Placeholder 4">
            <a:extLst>
              <a:ext uri="{FF2B5EF4-FFF2-40B4-BE49-F238E27FC236}">
                <a16:creationId xmlns:a16="http://schemas.microsoft.com/office/drawing/2014/main" id="{404ACB50-BBC2-4C8E-8DA3-A3440CEFD167}"/>
              </a:ext>
            </a:extLst>
          </p:cNvPr>
          <p:cNvSpPr>
            <a:spLocks noGrp="1"/>
          </p:cNvSpPr>
          <p:nvPr>
            <p:ph type="sldNum" sz="quarter" idx="12"/>
          </p:nvPr>
        </p:nvSpPr>
        <p:spPr/>
        <p:txBody>
          <a:bodyPr/>
          <a:lstStyle/>
          <a:p>
            <a:fld id="{49804466-71A5-484C-9A97-DA563B716E01}" type="slidenum">
              <a:rPr lang="en-US" smtClean="0"/>
              <a:t>35</a:t>
            </a:fld>
            <a:endParaRPr lang="en-US"/>
          </a:p>
        </p:txBody>
      </p:sp>
    </p:spTree>
    <p:extLst>
      <p:ext uri="{BB962C8B-B14F-4D97-AF65-F5344CB8AC3E}">
        <p14:creationId xmlns:p14="http://schemas.microsoft.com/office/powerpoint/2010/main" val="2536975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6E3D-17C0-43EC-A3F2-39B61FE12FA8}"/>
              </a:ext>
            </a:extLst>
          </p:cNvPr>
          <p:cNvSpPr>
            <a:spLocks noGrp="1"/>
          </p:cNvSpPr>
          <p:nvPr>
            <p:ph type="title"/>
          </p:nvPr>
        </p:nvSpPr>
        <p:spPr/>
        <p:txBody>
          <a:bodyPr/>
          <a:lstStyle/>
          <a:p>
            <a:r>
              <a:rPr lang="en-US" dirty="0"/>
              <a:t>11.4 Finding Sums of Infinite Geometric Series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7B4B3A-B85A-4F89-A589-A757180AD588}"/>
                  </a:ext>
                </a:extLst>
              </p:cNvPr>
              <p:cNvSpPr>
                <a:spLocks noGrp="1"/>
              </p:cNvSpPr>
              <p:nvPr>
                <p:ph sz="half" idx="1"/>
              </p:nvPr>
            </p:nvSpPr>
            <p:spPr/>
            <p:txBody>
              <a:bodyPr/>
              <a:lstStyle/>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=0.5</m:t>
                      </m:r>
                    </m:oMath>
                  </m:oMathPara>
                </a14:m>
                <a:endParaRPr lang="en-US" dirty="0"/>
              </a:p>
            </p:txBody>
          </p:sp>
        </mc:Choice>
        <mc:Fallback xmlns="">
          <p:sp>
            <p:nvSpPr>
              <p:cNvPr id="3" name="Content Placeholder 2">
                <a:extLst>
                  <a:ext uri="{FF2B5EF4-FFF2-40B4-BE49-F238E27FC236}">
                    <a16:creationId xmlns:a16="http://schemas.microsoft.com/office/drawing/2014/main" id="{BB7B4B3A-B85A-4F89-A589-A757180AD588}"/>
                  </a:ext>
                </a:extLst>
              </p:cNvPr>
              <p:cNvSpPr>
                <a:spLocks noGrp="1" noRot="1" noChangeAspect="1" noMove="1" noResize="1" noEditPoints="1" noAdjustHandles="1" noChangeArrowheads="1" noChangeShapeType="1" noTextEdit="1"/>
              </p:cNvSpPr>
              <p:nvPr>
                <p:ph sz="half" idx="1"/>
              </p:nvPr>
            </p:nvSpPr>
            <p:spPr>
              <a:blipFill>
                <a:blip r:embed="rId3"/>
                <a:stretch>
                  <a:fillRect/>
                </a:stretch>
              </a:blipFill>
            </p:spPr>
            <p:txBody>
              <a:bodyPr/>
              <a:lstStyle/>
              <a:p>
                <a:r>
                  <a:rPr lang="en-US">
                    <a:noFill/>
                  </a:rPr>
                  <a:t> </a:t>
                </a:r>
              </a:p>
            </p:txBody>
          </p:sp>
        </mc:Fallback>
      </mc:AlternateContent>
      <p:graphicFrame>
        <p:nvGraphicFramePr>
          <p:cNvPr id="6" name="Content Placeholder 5">
            <a:extLst>
              <a:ext uri="{FF2B5EF4-FFF2-40B4-BE49-F238E27FC236}">
                <a16:creationId xmlns:a16="http://schemas.microsoft.com/office/drawing/2014/main" id="{34BD61BA-C581-4AD4-A33E-168BDBD59DC1}"/>
              </a:ext>
            </a:extLst>
          </p:cNvPr>
          <p:cNvGraphicFramePr>
            <a:graphicFrameLocks noGrp="1"/>
          </p:cNvGraphicFramePr>
          <p:nvPr>
            <p:ph sz="half" idx="2"/>
            <p:extLst>
              <p:ext uri="{D42A27DB-BD31-4B8C-83A1-F6EECF244321}">
                <p14:modId xmlns:p14="http://schemas.microsoft.com/office/powerpoint/2010/main" val="3067320978"/>
              </p:ext>
            </p:extLst>
          </p:nvPr>
        </p:nvGraphicFramePr>
        <p:xfrm>
          <a:off x="6395224" y="981705"/>
          <a:ext cx="5592336" cy="5852160"/>
        </p:xfrm>
        <a:graphic>
          <a:graphicData uri="http://schemas.openxmlformats.org/drawingml/2006/table">
            <a:tbl>
              <a:tblPr firstRow="1" bandRow="1">
                <a:tableStyleId>{5940675A-B579-460E-94D1-54222C63F5DA}</a:tableStyleId>
              </a:tblPr>
              <a:tblGrid>
                <a:gridCol w="349521">
                  <a:extLst>
                    <a:ext uri="{9D8B030D-6E8A-4147-A177-3AD203B41FA5}">
                      <a16:colId xmlns:a16="http://schemas.microsoft.com/office/drawing/2014/main" val="4067152055"/>
                    </a:ext>
                  </a:extLst>
                </a:gridCol>
                <a:gridCol w="349521">
                  <a:extLst>
                    <a:ext uri="{9D8B030D-6E8A-4147-A177-3AD203B41FA5}">
                      <a16:colId xmlns:a16="http://schemas.microsoft.com/office/drawing/2014/main" val="4149967535"/>
                    </a:ext>
                  </a:extLst>
                </a:gridCol>
                <a:gridCol w="349521">
                  <a:extLst>
                    <a:ext uri="{9D8B030D-6E8A-4147-A177-3AD203B41FA5}">
                      <a16:colId xmlns:a16="http://schemas.microsoft.com/office/drawing/2014/main" val="4234471801"/>
                    </a:ext>
                  </a:extLst>
                </a:gridCol>
                <a:gridCol w="349521">
                  <a:extLst>
                    <a:ext uri="{9D8B030D-6E8A-4147-A177-3AD203B41FA5}">
                      <a16:colId xmlns:a16="http://schemas.microsoft.com/office/drawing/2014/main" val="843183954"/>
                    </a:ext>
                  </a:extLst>
                </a:gridCol>
                <a:gridCol w="349521">
                  <a:extLst>
                    <a:ext uri="{9D8B030D-6E8A-4147-A177-3AD203B41FA5}">
                      <a16:colId xmlns:a16="http://schemas.microsoft.com/office/drawing/2014/main" val="1839285459"/>
                    </a:ext>
                  </a:extLst>
                </a:gridCol>
                <a:gridCol w="349521">
                  <a:extLst>
                    <a:ext uri="{9D8B030D-6E8A-4147-A177-3AD203B41FA5}">
                      <a16:colId xmlns:a16="http://schemas.microsoft.com/office/drawing/2014/main" val="3015788089"/>
                    </a:ext>
                  </a:extLst>
                </a:gridCol>
                <a:gridCol w="349521">
                  <a:extLst>
                    <a:ext uri="{9D8B030D-6E8A-4147-A177-3AD203B41FA5}">
                      <a16:colId xmlns:a16="http://schemas.microsoft.com/office/drawing/2014/main" val="2612124030"/>
                    </a:ext>
                  </a:extLst>
                </a:gridCol>
                <a:gridCol w="349521">
                  <a:extLst>
                    <a:ext uri="{9D8B030D-6E8A-4147-A177-3AD203B41FA5}">
                      <a16:colId xmlns:a16="http://schemas.microsoft.com/office/drawing/2014/main" val="278985610"/>
                    </a:ext>
                  </a:extLst>
                </a:gridCol>
                <a:gridCol w="349521">
                  <a:extLst>
                    <a:ext uri="{9D8B030D-6E8A-4147-A177-3AD203B41FA5}">
                      <a16:colId xmlns:a16="http://schemas.microsoft.com/office/drawing/2014/main" val="834222098"/>
                    </a:ext>
                  </a:extLst>
                </a:gridCol>
                <a:gridCol w="349521">
                  <a:extLst>
                    <a:ext uri="{9D8B030D-6E8A-4147-A177-3AD203B41FA5}">
                      <a16:colId xmlns:a16="http://schemas.microsoft.com/office/drawing/2014/main" val="655927823"/>
                    </a:ext>
                  </a:extLst>
                </a:gridCol>
                <a:gridCol w="349521">
                  <a:extLst>
                    <a:ext uri="{9D8B030D-6E8A-4147-A177-3AD203B41FA5}">
                      <a16:colId xmlns:a16="http://schemas.microsoft.com/office/drawing/2014/main" val="313420335"/>
                    </a:ext>
                  </a:extLst>
                </a:gridCol>
                <a:gridCol w="349521">
                  <a:extLst>
                    <a:ext uri="{9D8B030D-6E8A-4147-A177-3AD203B41FA5}">
                      <a16:colId xmlns:a16="http://schemas.microsoft.com/office/drawing/2014/main" val="2445954657"/>
                    </a:ext>
                  </a:extLst>
                </a:gridCol>
                <a:gridCol w="349521">
                  <a:extLst>
                    <a:ext uri="{9D8B030D-6E8A-4147-A177-3AD203B41FA5}">
                      <a16:colId xmlns:a16="http://schemas.microsoft.com/office/drawing/2014/main" val="1324763371"/>
                    </a:ext>
                  </a:extLst>
                </a:gridCol>
                <a:gridCol w="349521">
                  <a:extLst>
                    <a:ext uri="{9D8B030D-6E8A-4147-A177-3AD203B41FA5}">
                      <a16:colId xmlns:a16="http://schemas.microsoft.com/office/drawing/2014/main" val="3187743971"/>
                    </a:ext>
                  </a:extLst>
                </a:gridCol>
                <a:gridCol w="349521">
                  <a:extLst>
                    <a:ext uri="{9D8B030D-6E8A-4147-A177-3AD203B41FA5}">
                      <a16:colId xmlns:a16="http://schemas.microsoft.com/office/drawing/2014/main" val="4061056125"/>
                    </a:ext>
                  </a:extLst>
                </a:gridCol>
                <a:gridCol w="349521">
                  <a:extLst>
                    <a:ext uri="{9D8B030D-6E8A-4147-A177-3AD203B41FA5}">
                      <a16:colId xmlns:a16="http://schemas.microsoft.com/office/drawing/2014/main" val="4194406983"/>
                    </a:ext>
                  </a:extLst>
                </a:gridCol>
              </a:tblGrid>
              <a:tr h="34577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74853730"/>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357479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15839645"/>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2376491"/>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791553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4674668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6604424"/>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83092286"/>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46905620"/>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22765389"/>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7527326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48394236"/>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1471958"/>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7598480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538078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578167"/>
                  </a:ext>
                </a:extLst>
              </a:tr>
            </a:tbl>
          </a:graphicData>
        </a:graphic>
      </p:graphicFrame>
      <p:sp>
        <p:nvSpPr>
          <p:cNvPr id="5" name="Slide Number Placeholder 4">
            <a:extLst>
              <a:ext uri="{FF2B5EF4-FFF2-40B4-BE49-F238E27FC236}">
                <a16:creationId xmlns:a16="http://schemas.microsoft.com/office/drawing/2014/main" id="{404ACB50-BBC2-4C8E-8DA3-A3440CEFD167}"/>
              </a:ext>
            </a:extLst>
          </p:cNvPr>
          <p:cNvSpPr>
            <a:spLocks noGrp="1"/>
          </p:cNvSpPr>
          <p:nvPr>
            <p:ph type="sldNum" sz="quarter" idx="12"/>
          </p:nvPr>
        </p:nvSpPr>
        <p:spPr/>
        <p:txBody>
          <a:bodyPr/>
          <a:lstStyle/>
          <a:p>
            <a:fld id="{49804466-71A5-484C-9A97-DA563B716E01}" type="slidenum">
              <a:rPr lang="en-US" smtClean="0"/>
              <a:t>36</a:t>
            </a:fld>
            <a:endParaRPr lang="en-US"/>
          </a:p>
        </p:txBody>
      </p:sp>
    </p:spTree>
    <p:extLst>
      <p:ext uri="{BB962C8B-B14F-4D97-AF65-F5344CB8AC3E}">
        <p14:creationId xmlns:p14="http://schemas.microsoft.com/office/powerpoint/2010/main" val="1026690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6E3D-17C0-43EC-A3F2-39B61FE12FA8}"/>
              </a:ext>
            </a:extLst>
          </p:cNvPr>
          <p:cNvSpPr>
            <a:spLocks noGrp="1"/>
          </p:cNvSpPr>
          <p:nvPr>
            <p:ph type="title"/>
          </p:nvPr>
        </p:nvSpPr>
        <p:spPr/>
        <p:txBody>
          <a:bodyPr/>
          <a:lstStyle/>
          <a:p>
            <a:r>
              <a:rPr lang="en-US" dirty="0"/>
              <a:t>11.4 Finding Sums of Infinite Geometric Series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7B4B3A-B85A-4F89-A589-A757180AD588}"/>
                  </a:ext>
                </a:extLst>
              </p:cNvPr>
              <p:cNvSpPr>
                <a:spLocks noGrp="1"/>
              </p:cNvSpPr>
              <p:nvPr>
                <p:ph sz="half" idx="1"/>
              </p:nvPr>
            </p:nvSpPr>
            <p:spPr/>
            <p:txBody>
              <a:bodyPr/>
              <a:lstStyle/>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=0.5</m:t>
                      </m:r>
                    </m:oMath>
                  </m:oMathPara>
                </a14:m>
                <a:endParaRPr lang="en-US" b="0" i="1" dirty="0">
                  <a:solidFill>
                    <a:schemeClr val="accent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m:t>
                      </m:r>
                      <m:f>
                        <m:fPr>
                          <m:ctrlPr>
                            <a:rPr lang="en-US" b="0" i="1" smtClean="0">
                              <a:solidFill>
                                <a:schemeClr val="accent2"/>
                              </a:solidFill>
                              <a:latin typeface="Cambria Math" panose="02040503050406030204" pitchFamily="18" charset="0"/>
                            </a:rPr>
                          </m:ctrlPr>
                        </m:fPr>
                        <m:num>
                          <m:r>
                            <a:rPr lang="en-US" b="0" i="1" smtClean="0">
                              <a:solidFill>
                                <a:schemeClr val="accent2"/>
                              </a:solidFill>
                              <a:latin typeface="Cambria Math" panose="02040503050406030204" pitchFamily="18" charset="0"/>
                            </a:rPr>
                            <m:t>1</m:t>
                          </m:r>
                        </m:num>
                        <m:den>
                          <m:r>
                            <a:rPr lang="en-US" b="0" i="1" smtClean="0">
                              <a:solidFill>
                                <a:schemeClr val="accent2"/>
                              </a:solidFill>
                              <a:latin typeface="Cambria Math" panose="02040503050406030204" pitchFamily="18" charset="0"/>
                            </a:rPr>
                            <m:t>4</m:t>
                          </m:r>
                        </m:den>
                      </m:f>
                      <m:r>
                        <a:rPr lang="en-US" b="0" i="0"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0.75</m:t>
                      </m:r>
                    </m:oMath>
                  </m:oMathPara>
                </a14:m>
                <a:endParaRPr lang="en-US" dirty="0"/>
              </a:p>
            </p:txBody>
          </p:sp>
        </mc:Choice>
        <mc:Fallback xmlns="">
          <p:sp>
            <p:nvSpPr>
              <p:cNvPr id="3" name="Content Placeholder 2">
                <a:extLst>
                  <a:ext uri="{FF2B5EF4-FFF2-40B4-BE49-F238E27FC236}">
                    <a16:creationId xmlns:a16="http://schemas.microsoft.com/office/drawing/2014/main" id="{BB7B4B3A-B85A-4F89-A589-A757180AD588}"/>
                  </a:ext>
                </a:extLst>
              </p:cNvPr>
              <p:cNvSpPr>
                <a:spLocks noGrp="1" noRot="1" noChangeAspect="1" noMove="1" noResize="1" noEditPoints="1" noAdjustHandles="1" noChangeArrowheads="1" noChangeShapeType="1" noTextEdit="1"/>
              </p:cNvSpPr>
              <p:nvPr>
                <p:ph sz="half" idx="1"/>
              </p:nvPr>
            </p:nvSpPr>
            <p:spPr>
              <a:blipFill>
                <a:blip r:embed="rId3"/>
                <a:stretch>
                  <a:fillRect/>
                </a:stretch>
              </a:blipFill>
            </p:spPr>
            <p:txBody>
              <a:bodyPr/>
              <a:lstStyle/>
              <a:p>
                <a:r>
                  <a:rPr lang="en-US">
                    <a:noFill/>
                  </a:rPr>
                  <a:t> </a:t>
                </a:r>
              </a:p>
            </p:txBody>
          </p:sp>
        </mc:Fallback>
      </mc:AlternateContent>
      <p:graphicFrame>
        <p:nvGraphicFramePr>
          <p:cNvPr id="6" name="Content Placeholder 5">
            <a:extLst>
              <a:ext uri="{FF2B5EF4-FFF2-40B4-BE49-F238E27FC236}">
                <a16:creationId xmlns:a16="http://schemas.microsoft.com/office/drawing/2014/main" id="{34BD61BA-C581-4AD4-A33E-168BDBD59DC1}"/>
              </a:ext>
            </a:extLst>
          </p:cNvPr>
          <p:cNvGraphicFramePr>
            <a:graphicFrameLocks noGrp="1"/>
          </p:cNvGraphicFramePr>
          <p:nvPr>
            <p:ph sz="half" idx="2"/>
            <p:extLst>
              <p:ext uri="{D42A27DB-BD31-4B8C-83A1-F6EECF244321}">
                <p14:modId xmlns:p14="http://schemas.microsoft.com/office/powerpoint/2010/main" val="1002973963"/>
              </p:ext>
            </p:extLst>
          </p:nvPr>
        </p:nvGraphicFramePr>
        <p:xfrm>
          <a:off x="6395224" y="981705"/>
          <a:ext cx="5592336" cy="5852160"/>
        </p:xfrm>
        <a:graphic>
          <a:graphicData uri="http://schemas.openxmlformats.org/drawingml/2006/table">
            <a:tbl>
              <a:tblPr firstRow="1" bandRow="1">
                <a:tableStyleId>{5940675A-B579-460E-94D1-54222C63F5DA}</a:tableStyleId>
              </a:tblPr>
              <a:tblGrid>
                <a:gridCol w="349521">
                  <a:extLst>
                    <a:ext uri="{9D8B030D-6E8A-4147-A177-3AD203B41FA5}">
                      <a16:colId xmlns:a16="http://schemas.microsoft.com/office/drawing/2014/main" val="4067152055"/>
                    </a:ext>
                  </a:extLst>
                </a:gridCol>
                <a:gridCol w="349521">
                  <a:extLst>
                    <a:ext uri="{9D8B030D-6E8A-4147-A177-3AD203B41FA5}">
                      <a16:colId xmlns:a16="http://schemas.microsoft.com/office/drawing/2014/main" val="4149967535"/>
                    </a:ext>
                  </a:extLst>
                </a:gridCol>
                <a:gridCol w="349521">
                  <a:extLst>
                    <a:ext uri="{9D8B030D-6E8A-4147-A177-3AD203B41FA5}">
                      <a16:colId xmlns:a16="http://schemas.microsoft.com/office/drawing/2014/main" val="4234471801"/>
                    </a:ext>
                  </a:extLst>
                </a:gridCol>
                <a:gridCol w="349521">
                  <a:extLst>
                    <a:ext uri="{9D8B030D-6E8A-4147-A177-3AD203B41FA5}">
                      <a16:colId xmlns:a16="http://schemas.microsoft.com/office/drawing/2014/main" val="843183954"/>
                    </a:ext>
                  </a:extLst>
                </a:gridCol>
                <a:gridCol w="349521">
                  <a:extLst>
                    <a:ext uri="{9D8B030D-6E8A-4147-A177-3AD203B41FA5}">
                      <a16:colId xmlns:a16="http://schemas.microsoft.com/office/drawing/2014/main" val="1839285459"/>
                    </a:ext>
                  </a:extLst>
                </a:gridCol>
                <a:gridCol w="349521">
                  <a:extLst>
                    <a:ext uri="{9D8B030D-6E8A-4147-A177-3AD203B41FA5}">
                      <a16:colId xmlns:a16="http://schemas.microsoft.com/office/drawing/2014/main" val="3015788089"/>
                    </a:ext>
                  </a:extLst>
                </a:gridCol>
                <a:gridCol w="349521">
                  <a:extLst>
                    <a:ext uri="{9D8B030D-6E8A-4147-A177-3AD203B41FA5}">
                      <a16:colId xmlns:a16="http://schemas.microsoft.com/office/drawing/2014/main" val="2612124030"/>
                    </a:ext>
                  </a:extLst>
                </a:gridCol>
                <a:gridCol w="349521">
                  <a:extLst>
                    <a:ext uri="{9D8B030D-6E8A-4147-A177-3AD203B41FA5}">
                      <a16:colId xmlns:a16="http://schemas.microsoft.com/office/drawing/2014/main" val="278985610"/>
                    </a:ext>
                  </a:extLst>
                </a:gridCol>
                <a:gridCol w="349521">
                  <a:extLst>
                    <a:ext uri="{9D8B030D-6E8A-4147-A177-3AD203B41FA5}">
                      <a16:colId xmlns:a16="http://schemas.microsoft.com/office/drawing/2014/main" val="834222098"/>
                    </a:ext>
                  </a:extLst>
                </a:gridCol>
                <a:gridCol w="349521">
                  <a:extLst>
                    <a:ext uri="{9D8B030D-6E8A-4147-A177-3AD203B41FA5}">
                      <a16:colId xmlns:a16="http://schemas.microsoft.com/office/drawing/2014/main" val="655927823"/>
                    </a:ext>
                  </a:extLst>
                </a:gridCol>
                <a:gridCol w="349521">
                  <a:extLst>
                    <a:ext uri="{9D8B030D-6E8A-4147-A177-3AD203B41FA5}">
                      <a16:colId xmlns:a16="http://schemas.microsoft.com/office/drawing/2014/main" val="313420335"/>
                    </a:ext>
                  </a:extLst>
                </a:gridCol>
                <a:gridCol w="349521">
                  <a:extLst>
                    <a:ext uri="{9D8B030D-6E8A-4147-A177-3AD203B41FA5}">
                      <a16:colId xmlns:a16="http://schemas.microsoft.com/office/drawing/2014/main" val="2445954657"/>
                    </a:ext>
                  </a:extLst>
                </a:gridCol>
                <a:gridCol w="349521">
                  <a:extLst>
                    <a:ext uri="{9D8B030D-6E8A-4147-A177-3AD203B41FA5}">
                      <a16:colId xmlns:a16="http://schemas.microsoft.com/office/drawing/2014/main" val="1324763371"/>
                    </a:ext>
                  </a:extLst>
                </a:gridCol>
                <a:gridCol w="349521">
                  <a:extLst>
                    <a:ext uri="{9D8B030D-6E8A-4147-A177-3AD203B41FA5}">
                      <a16:colId xmlns:a16="http://schemas.microsoft.com/office/drawing/2014/main" val="3187743971"/>
                    </a:ext>
                  </a:extLst>
                </a:gridCol>
                <a:gridCol w="349521">
                  <a:extLst>
                    <a:ext uri="{9D8B030D-6E8A-4147-A177-3AD203B41FA5}">
                      <a16:colId xmlns:a16="http://schemas.microsoft.com/office/drawing/2014/main" val="4061056125"/>
                    </a:ext>
                  </a:extLst>
                </a:gridCol>
                <a:gridCol w="349521">
                  <a:extLst>
                    <a:ext uri="{9D8B030D-6E8A-4147-A177-3AD203B41FA5}">
                      <a16:colId xmlns:a16="http://schemas.microsoft.com/office/drawing/2014/main" val="4194406983"/>
                    </a:ext>
                  </a:extLst>
                </a:gridCol>
              </a:tblGrid>
              <a:tr h="34577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174853730"/>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76357479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615839645"/>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22376491"/>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85791553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84674668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76604424"/>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683092286"/>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46905620"/>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22765389"/>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7527326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48394236"/>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1471958"/>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7598480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538078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578167"/>
                  </a:ext>
                </a:extLst>
              </a:tr>
            </a:tbl>
          </a:graphicData>
        </a:graphic>
      </p:graphicFrame>
      <p:sp>
        <p:nvSpPr>
          <p:cNvPr id="5" name="Slide Number Placeholder 4">
            <a:extLst>
              <a:ext uri="{FF2B5EF4-FFF2-40B4-BE49-F238E27FC236}">
                <a16:creationId xmlns:a16="http://schemas.microsoft.com/office/drawing/2014/main" id="{404ACB50-BBC2-4C8E-8DA3-A3440CEFD167}"/>
              </a:ext>
            </a:extLst>
          </p:cNvPr>
          <p:cNvSpPr>
            <a:spLocks noGrp="1"/>
          </p:cNvSpPr>
          <p:nvPr>
            <p:ph type="sldNum" sz="quarter" idx="12"/>
          </p:nvPr>
        </p:nvSpPr>
        <p:spPr/>
        <p:txBody>
          <a:bodyPr/>
          <a:lstStyle/>
          <a:p>
            <a:fld id="{49804466-71A5-484C-9A97-DA563B716E01}" type="slidenum">
              <a:rPr lang="en-US" smtClean="0"/>
              <a:t>37</a:t>
            </a:fld>
            <a:endParaRPr lang="en-US"/>
          </a:p>
        </p:txBody>
      </p:sp>
    </p:spTree>
    <p:extLst>
      <p:ext uri="{BB962C8B-B14F-4D97-AF65-F5344CB8AC3E}">
        <p14:creationId xmlns:p14="http://schemas.microsoft.com/office/powerpoint/2010/main" val="2565548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6E3D-17C0-43EC-A3F2-39B61FE12FA8}"/>
              </a:ext>
            </a:extLst>
          </p:cNvPr>
          <p:cNvSpPr>
            <a:spLocks noGrp="1"/>
          </p:cNvSpPr>
          <p:nvPr>
            <p:ph type="title"/>
          </p:nvPr>
        </p:nvSpPr>
        <p:spPr/>
        <p:txBody>
          <a:bodyPr/>
          <a:lstStyle/>
          <a:p>
            <a:r>
              <a:rPr lang="en-US" dirty="0"/>
              <a:t>11.4 Finding Sums of Infinite Geometric Series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7B4B3A-B85A-4F89-A589-A757180AD588}"/>
                  </a:ext>
                </a:extLst>
              </p:cNvPr>
              <p:cNvSpPr>
                <a:spLocks noGrp="1"/>
              </p:cNvSpPr>
              <p:nvPr>
                <p:ph sz="half" idx="1"/>
              </p:nvPr>
            </p:nvSpPr>
            <p:spPr/>
            <p:txBody>
              <a:bodyPr/>
              <a:lstStyle/>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=0.5</m:t>
                      </m:r>
                    </m:oMath>
                  </m:oMathPara>
                </a14:m>
                <a:endParaRPr lang="en-US" b="0" i="1" dirty="0">
                  <a:solidFill>
                    <a:schemeClr val="accent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m:t>
                      </m:r>
                      <m:f>
                        <m:fPr>
                          <m:ctrlPr>
                            <a:rPr lang="en-US" b="0" i="1" smtClean="0">
                              <a:solidFill>
                                <a:schemeClr val="accent2"/>
                              </a:solidFill>
                              <a:latin typeface="Cambria Math" panose="02040503050406030204" pitchFamily="18" charset="0"/>
                            </a:rPr>
                          </m:ctrlPr>
                        </m:fPr>
                        <m:num>
                          <m:r>
                            <a:rPr lang="en-US" b="0" i="1" smtClean="0">
                              <a:solidFill>
                                <a:schemeClr val="accent2"/>
                              </a:solidFill>
                              <a:latin typeface="Cambria Math" panose="02040503050406030204" pitchFamily="18" charset="0"/>
                            </a:rPr>
                            <m:t>1</m:t>
                          </m:r>
                        </m:num>
                        <m:den>
                          <m:r>
                            <a:rPr lang="en-US" b="0" i="1" smtClean="0">
                              <a:solidFill>
                                <a:schemeClr val="accent2"/>
                              </a:solidFill>
                              <a:latin typeface="Cambria Math" panose="02040503050406030204" pitchFamily="18" charset="0"/>
                            </a:rPr>
                            <m:t>4</m:t>
                          </m:r>
                        </m:den>
                      </m:f>
                      <m:r>
                        <a:rPr lang="en-US" b="0" i="0"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0.75</m:t>
                      </m:r>
                    </m:oMath>
                  </m:oMathPara>
                </a14:m>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m:t>
                      </m:r>
                      <m:f>
                        <m:fPr>
                          <m:ctrlPr>
                            <a:rPr lang="en-US" b="0" i="1" smtClean="0">
                              <a:solidFill>
                                <a:schemeClr val="accent2"/>
                              </a:solidFill>
                              <a:latin typeface="Cambria Math" panose="02040503050406030204" pitchFamily="18" charset="0"/>
                            </a:rPr>
                          </m:ctrlPr>
                        </m:fPr>
                        <m:num>
                          <m:r>
                            <a:rPr lang="en-US" b="0" i="1" smtClean="0">
                              <a:solidFill>
                                <a:schemeClr val="accent2"/>
                              </a:solidFill>
                              <a:latin typeface="Cambria Math" panose="02040503050406030204" pitchFamily="18" charset="0"/>
                            </a:rPr>
                            <m:t>1</m:t>
                          </m:r>
                        </m:num>
                        <m:den>
                          <m:r>
                            <a:rPr lang="en-US" b="0" i="1" smtClean="0">
                              <a:solidFill>
                                <a:schemeClr val="accent2"/>
                              </a:solidFill>
                              <a:latin typeface="Cambria Math" panose="02040503050406030204" pitchFamily="18" charset="0"/>
                            </a:rPr>
                            <m:t>4</m:t>
                          </m:r>
                        </m:den>
                      </m:f>
                      <m:r>
                        <a:rPr lang="en-US" b="0" i="1" smtClean="0">
                          <a:solidFill>
                            <a:schemeClr val="bg1"/>
                          </a:solidFill>
                          <a:latin typeface="Cambria Math" panose="02040503050406030204" pitchFamily="18" charset="0"/>
                        </a:rPr>
                        <m:t>+</m:t>
                      </m:r>
                      <m:f>
                        <m:fPr>
                          <m:ctrlPr>
                            <a:rPr lang="en-US" b="0" i="1" smtClean="0">
                              <a:solidFill>
                                <a:schemeClr val="accent3"/>
                              </a:solidFill>
                              <a:latin typeface="Cambria Math" panose="02040503050406030204" pitchFamily="18" charset="0"/>
                            </a:rPr>
                          </m:ctrlPr>
                        </m:fPr>
                        <m:num>
                          <m:r>
                            <a:rPr lang="en-US" b="0" i="1" smtClean="0">
                              <a:solidFill>
                                <a:schemeClr val="accent3"/>
                              </a:solidFill>
                              <a:latin typeface="Cambria Math" panose="02040503050406030204" pitchFamily="18" charset="0"/>
                            </a:rPr>
                            <m:t>1</m:t>
                          </m:r>
                        </m:num>
                        <m:den>
                          <m:r>
                            <a:rPr lang="en-US" b="0" i="1" smtClean="0">
                              <a:solidFill>
                                <a:schemeClr val="accent3"/>
                              </a:solidFill>
                              <a:latin typeface="Cambria Math" panose="02040503050406030204" pitchFamily="18" charset="0"/>
                            </a:rPr>
                            <m:t>8</m:t>
                          </m:r>
                        </m:den>
                      </m:f>
                      <m:r>
                        <a:rPr lang="en-US" b="0" i="1" smtClean="0">
                          <a:solidFill>
                            <a:schemeClr val="bg1"/>
                          </a:solidFill>
                          <a:latin typeface="Cambria Math" panose="02040503050406030204" pitchFamily="18" charset="0"/>
                        </a:rPr>
                        <m:t>=0.875</m:t>
                      </m:r>
                    </m:oMath>
                  </m:oMathPara>
                </a14:m>
                <a:endParaRPr lang="en-US" dirty="0"/>
              </a:p>
            </p:txBody>
          </p:sp>
        </mc:Choice>
        <mc:Fallback xmlns="">
          <p:sp>
            <p:nvSpPr>
              <p:cNvPr id="3" name="Content Placeholder 2">
                <a:extLst>
                  <a:ext uri="{FF2B5EF4-FFF2-40B4-BE49-F238E27FC236}">
                    <a16:creationId xmlns:a16="http://schemas.microsoft.com/office/drawing/2014/main" id="{BB7B4B3A-B85A-4F89-A589-A757180AD588}"/>
                  </a:ext>
                </a:extLst>
              </p:cNvPr>
              <p:cNvSpPr>
                <a:spLocks noGrp="1" noRot="1" noChangeAspect="1" noMove="1" noResize="1" noEditPoints="1" noAdjustHandles="1" noChangeArrowheads="1" noChangeShapeType="1" noTextEdit="1"/>
              </p:cNvSpPr>
              <p:nvPr>
                <p:ph sz="half" idx="1"/>
              </p:nvPr>
            </p:nvSpPr>
            <p:spPr>
              <a:blipFill>
                <a:blip r:embed="rId3"/>
                <a:stretch>
                  <a:fillRect/>
                </a:stretch>
              </a:blipFill>
            </p:spPr>
            <p:txBody>
              <a:bodyPr/>
              <a:lstStyle/>
              <a:p>
                <a:r>
                  <a:rPr lang="en-US">
                    <a:noFill/>
                  </a:rPr>
                  <a:t> </a:t>
                </a:r>
              </a:p>
            </p:txBody>
          </p:sp>
        </mc:Fallback>
      </mc:AlternateContent>
      <p:graphicFrame>
        <p:nvGraphicFramePr>
          <p:cNvPr id="6" name="Content Placeholder 5">
            <a:extLst>
              <a:ext uri="{FF2B5EF4-FFF2-40B4-BE49-F238E27FC236}">
                <a16:creationId xmlns:a16="http://schemas.microsoft.com/office/drawing/2014/main" id="{34BD61BA-C581-4AD4-A33E-168BDBD59DC1}"/>
              </a:ext>
            </a:extLst>
          </p:cNvPr>
          <p:cNvGraphicFramePr>
            <a:graphicFrameLocks noGrp="1"/>
          </p:cNvGraphicFramePr>
          <p:nvPr>
            <p:ph sz="half" idx="2"/>
            <p:extLst>
              <p:ext uri="{D42A27DB-BD31-4B8C-83A1-F6EECF244321}">
                <p14:modId xmlns:p14="http://schemas.microsoft.com/office/powerpoint/2010/main" val="760422238"/>
              </p:ext>
            </p:extLst>
          </p:nvPr>
        </p:nvGraphicFramePr>
        <p:xfrm>
          <a:off x="6395224" y="981705"/>
          <a:ext cx="5592336" cy="5852160"/>
        </p:xfrm>
        <a:graphic>
          <a:graphicData uri="http://schemas.openxmlformats.org/drawingml/2006/table">
            <a:tbl>
              <a:tblPr firstRow="1" bandRow="1">
                <a:tableStyleId>{5940675A-B579-460E-94D1-54222C63F5DA}</a:tableStyleId>
              </a:tblPr>
              <a:tblGrid>
                <a:gridCol w="349521">
                  <a:extLst>
                    <a:ext uri="{9D8B030D-6E8A-4147-A177-3AD203B41FA5}">
                      <a16:colId xmlns:a16="http://schemas.microsoft.com/office/drawing/2014/main" val="4067152055"/>
                    </a:ext>
                  </a:extLst>
                </a:gridCol>
                <a:gridCol w="349521">
                  <a:extLst>
                    <a:ext uri="{9D8B030D-6E8A-4147-A177-3AD203B41FA5}">
                      <a16:colId xmlns:a16="http://schemas.microsoft.com/office/drawing/2014/main" val="4149967535"/>
                    </a:ext>
                  </a:extLst>
                </a:gridCol>
                <a:gridCol w="349521">
                  <a:extLst>
                    <a:ext uri="{9D8B030D-6E8A-4147-A177-3AD203B41FA5}">
                      <a16:colId xmlns:a16="http://schemas.microsoft.com/office/drawing/2014/main" val="4234471801"/>
                    </a:ext>
                  </a:extLst>
                </a:gridCol>
                <a:gridCol w="349521">
                  <a:extLst>
                    <a:ext uri="{9D8B030D-6E8A-4147-A177-3AD203B41FA5}">
                      <a16:colId xmlns:a16="http://schemas.microsoft.com/office/drawing/2014/main" val="843183954"/>
                    </a:ext>
                  </a:extLst>
                </a:gridCol>
                <a:gridCol w="349521">
                  <a:extLst>
                    <a:ext uri="{9D8B030D-6E8A-4147-A177-3AD203B41FA5}">
                      <a16:colId xmlns:a16="http://schemas.microsoft.com/office/drawing/2014/main" val="1839285459"/>
                    </a:ext>
                  </a:extLst>
                </a:gridCol>
                <a:gridCol w="349521">
                  <a:extLst>
                    <a:ext uri="{9D8B030D-6E8A-4147-A177-3AD203B41FA5}">
                      <a16:colId xmlns:a16="http://schemas.microsoft.com/office/drawing/2014/main" val="3015788089"/>
                    </a:ext>
                  </a:extLst>
                </a:gridCol>
                <a:gridCol w="349521">
                  <a:extLst>
                    <a:ext uri="{9D8B030D-6E8A-4147-A177-3AD203B41FA5}">
                      <a16:colId xmlns:a16="http://schemas.microsoft.com/office/drawing/2014/main" val="2612124030"/>
                    </a:ext>
                  </a:extLst>
                </a:gridCol>
                <a:gridCol w="349521">
                  <a:extLst>
                    <a:ext uri="{9D8B030D-6E8A-4147-A177-3AD203B41FA5}">
                      <a16:colId xmlns:a16="http://schemas.microsoft.com/office/drawing/2014/main" val="278985610"/>
                    </a:ext>
                  </a:extLst>
                </a:gridCol>
                <a:gridCol w="349521">
                  <a:extLst>
                    <a:ext uri="{9D8B030D-6E8A-4147-A177-3AD203B41FA5}">
                      <a16:colId xmlns:a16="http://schemas.microsoft.com/office/drawing/2014/main" val="834222098"/>
                    </a:ext>
                  </a:extLst>
                </a:gridCol>
                <a:gridCol w="349521">
                  <a:extLst>
                    <a:ext uri="{9D8B030D-6E8A-4147-A177-3AD203B41FA5}">
                      <a16:colId xmlns:a16="http://schemas.microsoft.com/office/drawing/2014/main" val="655927823"/>
                    </a:ext>
                  </a:extLst>
                </a:gridCol>
                <a:gridCol w="349521">
                  <a:extLst>
                    <a:ext uri="{9D8B030D-6E8A-4147-A177-3AD203B41FA5}">
                      <a16:colId xmlns:a16="http://schemas.microsoft.com/office/drawing/2014/main" val="313420335"/>
                    </a:ext>
                  </a:extLst>
                </a:gridCol>
                <a:gridCol w="349521">
                  <a:extLst>
                    <a:ext uri="{9D8B030D-6E8A-4147-A177-3AD203B41FA5}">
                      <a16:colId xmlns:a16="http://schemas.microsoft.com/office/drawing/2014/main" val="2445954657"/>
                    </a:ext>
                  </a:extLst>
                </a:gridCol>
                <a:gridCol w="349521">
                  <a:extLst>
                    <a:ext uri="{9D8B030D-6E8A-4147-A177-3AD203B41FA5}">
                      <a16:colId xmlns:a16="http://schemas.microsoft.com/office/drawing/2014/main" val="1324763371"/>
                    </a:ext>
                  </a:extLst>
                </a:gridCol>
                <a:gridCol w="349521">
                  <a:extLst>
                    <a:ext uri="{9D8B030D-6E8A-4147-A177-3AD203B41FA5}">
                      <a16:colId xmlns:a16="http://schemas.microsoft.com/office/drawing/2014/main" val="3187743971"/>
                    </a:ext>
                  </a:extLst>
                </a:gridCol>
                <a:gridCol w="349521">
                  <a:extLst>
                    <a:ext uri="{9D8B030D-6E8A-4147-A177-3AD203B41FA5}">
                      <a16:colId xmlns:a16="http://schemas.microsoft.com/office/drawing/2014/main" val="4061056125"/>
                    </a:ext>
                  </a:extLst>
                </a:gridCol>
                <a:gridCol w="349521">
                  <a:extLst>
                    <a:ext uri="{9D8B030D-6E8A-4147-A177-3AD203B41FA5}">
                      <a16:colId xmlns:a16="http://schemas.microsoft.com/office/drawing/2014/main" val="4194406983"/>
                    </a:ext>
                  </a:extLst>
                </a:gridCol>
              </a:tblGrid>
              <a:tr h="34577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174853730"/>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76357479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615839645"/>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22376491"/>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85791553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84674668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76604424"/>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683092286"/>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46905620"/>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22765389"/>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7527326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48394236"/>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1471958"/>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7598480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538078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578167"/>
                  </a:ext>
                </a:extLst>
              </a:tr>
            </a:tbl>
          </a:graphicData>
        </a:graphic>
      </p:graphicFrame>
      <p:sp>
        <p:nvSpPr>
          <p:cNvPr id="5" name="Slide Number Placeholder 4">
            <a:extLst>
              <a:ext uri="{FF2B5EF4-FFF2-40B4-BE49-F238E27FC236}">
                <a16:creationId xmlns:a16="http://schemas.microsoft.com/office/drawing/2014/main" id="{404ACB50-BBC2-4C8E-8DA3-A3440CEFD167}"/>
              </a:ext>
            </a:extLst>
          </p:cNvPr>
          <p:cNvSpPr>
            <a:spLocks noGrp="1"/>
          </p:cNvSpPr>
          <p:nvPr>
            <p:ph type="sldNum" sz="quarter" idx="12"/>
          </p:nvPr>
        </p:nvSpPr>
        <p:spPr/>
        <p:txBody>
          <a:bodyPr/>
          <a:lstStyle/>
          <a:p>
            <a:fld id="{49804466-71A5-484C-9A97-DA563B716E01}" type="slidenum">
              <a:rPr lang="en-US" smtClean="0"/>
              <a:t>38</a:t>
            </a:fld>
            <a:endParaRPr lang="en-US"/>
          </a:p>
        </p:txBody>
      </p:sp>
    </p:spTree>
    <p:extLst>
      <p:ext uri="{BB962C8B-B14F-4D97-AF65-F5344CB8AC3E}">
        <p14:creationId xmlns:p14="http://schemas.microsoft.com/office/powerpoint/2010/main" val="3835140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6E3D-17C0-43EC-A3F2-39B61FE12FA8}"/>
              </a:ext>
            </a:extLst>
          </p:cNvPr>
          <p:cNvSpPr>
            <a:spLocks noGrp="1"/>
          </p:cNvSpPr>
          <p:nvPr>
            <p:ph type="title"/>
          </p:nvPr>
        </p:nvSpPr>
        <p:spPr/>
        <p:txBody>
          <a:bodyPr/>
          <a:lstStyle/>
          <a:p>
            <a:r>
              <a:rPr lang="en-US" dirty="0"/>
              <a:t>11.4 Finding Sums of Infinite Geometric Series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7B4B3A-B85A-4F89-A589-A757180AD588}"/>
                  </a:ext>
                </a:extLst>
              </p:cNvPr>
              <p:cNvSpPr>
                <a:spLocks noGrp="1"/>
              </p:cNvSpPr>
              <p:nvPr>
                <p:ph sz="half" idx="1"/>
              </p:nvPr>
            </p:nvSpPr>
            <p:spPr/>
            <p:txBody>
              <a:bodyPr/>
              <a:lstStyle/>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=0.5</m:t>
                      </m:r>
                    </m:oMath>
                  </m:oMathPara>
                </a14:m>
                <a:endParaRPr lang="en-US" b="0" i="1" dirty="0">
                  <a:solidFill>
                    <a:schemeClr val="accent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m:t>
                      </m:r>
                      <m:f>
                        <m:fPr>
                          <m:ctrlPr>
                            <a:rPr lang="en-US" b="0" i="1" smtClean="0">
                              <a:solidFill>
                                <a:schemeClr val="accent2"/>
                              </a:solidFill>
                              <a:latin typeface="Cambria Math" panose="02040503050406030204" pitchFamily="18" charset="0"/>
                            </a:rPr>
                          </m:ctrlPr>
                        </m:fPr>
                        <m:num>
                          <m:r>
                            <a:rPr lang="en-US" b="0" i="1" smtClean="0">
                              <a:solidFill>
                                <a:schemeClr val="accent2"/>
                              </a:solidFill>
                              <a:latin typeface="Cambria Math" panose="02040503050406030204" pitchFamily="18" charset="0"/>
                            </a:rPr>
                            <m:t>1</m:t>
                          </m:r>
                        </m:num>
                        <m:den>
                          <m:r>
                            <a:rPr lang="en-US" b="0" i="1" smtClean="0">
                              <a:solidFill>
                                <a:schemeClr val="accent2"/>
                              </a:solidFill>
                              <a:latin typeface="Cambria Math" panose="02040503050406030204" pitchFamily="18" charset="0"/>
                            </a:rPr>
                            <m:t>4</m:t>
                          </m:r>
                        </m:den>
                      </m:f>
                      <m:r>
                        <a:rPr lang="en-US" b="0" i="0"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0.75</m:t>
                      </m:r>
                    </m:oMath>
                  </m:oMathPara>
                </a14:m>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m:t>
                      </m:r>
                      <m:f>
                        <m:fPr>
                          <m:ctrlPr>
                            <a:rPr lang="en-US" b="0" i="1" smtClean="0">
                              <a:solidFill>
                                <a:schemeClr val="accent2"/>
                              </a:solidFill>
                              <a:latin typeface="Cambria Math" panose="02040503050406030204" pitchFamily="18" charset="0"/>
                            </a:rPr>
                          </m:ctrlPr>
                        </m:fPr>
                        <m:num>
                          <m:r>
                            <a:rPr lang="en-US" b="0" i="1" smtClean="0">
                              <a:solidFill>
                                <a:schemeClr val="accent2"/>
                              </a:solidFill>
                              <a:latin typeface="Cambria Math" panose="02040503050406030204" pitchFamily="18" charset="0"/>
                            </a:rPr>
                            <m:t>1</m:t>
                          </m:r>
                        </m:num>
                        <m:den>
                          <m:r>
                            <a:rPr lang="en-US" b="0" i="1" smtClean="0">
                              <a:solidFill>
                                <a:schemeClr val="accent2"/>
                              </a:solidFill>
                              <a:latin typeface="Cambria Math" panose="02040503050406030204" pitchFamily="18" charset="0"/>
                            </a:rPr>
                            <m:t>4</m:t>
                          </m:r>
                        </m:den>
                      </m:f>
                      <m:r>
                        <a:rPr lang="en-US" b="0" i="1" smtClean="0">
                          <a:solidFill>
                            <a:schemeClr val="bg1"/>
                          </a:solidFill>
                          <a:latin typeface="Cambria Math" panose="02040503050406030204" pitchFamily="18" charset="0"/>
                        </a:rPr>
                        <m:t>+</m:t>
                      </m:r>
                      <m:f>
                        <m:fPr>
                          <m:ctrlPr>
                            <a:rPr lang="en-US" b="0" i="1" smtClean="0">
                              <a:solidFill>
                                <a:schemeClr val="accent3"/>
                              </a:solidFill>
                              <a:latin typeface="Cambria Math" panose="02040503050406030204" pitchFamily="18" charset="0"/>
                            </a:rPr>
                          </m:ctrlPr>
                        </m:fPr>
                        <m:num>
                          <m:r>
                            <a:rPr lang="en-US" b="0" i="1" smtClean="0">
                              <a:solidFill>
                                <a:schemeClr val="accent3"/>
                              </a:solidFill>
                              <a:latin typeface="Cambria Math" panose="02040503050406030204" pitchFamily="18" charset="0"/>
                            </a:rPr>
                            <m:t>1</m:t>
                          </m:r>
                        </m:num>
                        <m:den>
                          <m:r>
                            <a:rPr lang="en-US" b="0" i="1" smtClean="0">
                              <a:solidFill>
                                <a:schemeClr val="accent3"/>
                              </a:solidFill>
                              <a:latin typeface="Cambria Math" panose="02040503050406030204" pitchFamily="18" charset="0"/>
                            </a:rPr>
                            <m:t>8</m:t>
                          </m:r>
                        </m:den>
                      </m:f>
                      <m:r>
                        <a:rPr lang="en-US" b="0" i="1" smtClean="0">
                          <a:solidFill>
                            <a:schemeClr val="bg1"/>
                          </a:solidFill>
                          <a:latin typeface="Cambria Math" panose="02040503050406030204" pitchFamily="18" charset="0"/>
                        </a:rPr>
                        <m:t>=0.875</m:t>
                      </m:r>
                    </m:oMath>
                  </m:oMathPara>
                </a14:m>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m:t>
                      </m:r>
                      <m:f>
                        <m:fPr>
                          <m:ctrlPr>
                            <a:rPr lang="en-US" b="0" i="1" smtClean="0">
                              <a:solidFill>
                                <a:schemeClr val="accent2"/>
                              </a:solidFill>
                              <a:latin typeface="Cambria Math" panose="02040503050406030204" pitchFamily="18" charset="0"/>
                            </a:rPr>
                          </m:ctrlPr>
                        </m:fPr>
                        <m:num>
                          <m:r>
                            <a:rPr lang="en-US" b="0" i="1" smtClean="0">
                              <a:solidFill>
                                <a:schemeClr val="accent2"/>
                              </a:solidFill>
                              <a:latin typeface="Cambria Math" panose="02040503050406030204" pitchFamily="18" charset="0"/>
                            </a:rPr>
                            <m:t>1</m:t>
                          </m:r>
                        </m:num>
                        <m:den>
                          <m:r>
                            <a:rPr lang="en-US" b="0" i="1" smtClean="0">
                              <a:solidFill>
                                <a:schemeClr val="accent2"/>
                              </a:solidFill>
                              <a:latin typeface="Cambria Math" panose="02040503050406030204" pitchFamily="18" charset="0"/>
                            </a:rPr>
                            <m:t>4</m:t>
                          </m:r>
                        </m:den>
                      </m:f>
                      <m:r>
                        <a:rPr lang="en-US" b="0" i="1" smtClean="0">
                          <a:solidFill>
                            <a:schemeClr val="bg1"/>
                          </a:solidFill>
                          <a:latin typeface="Cambria Math" panose="02040503050406030204" pitchFamily="18" charset="0"/>
                        </a:rPr>
                        <m:t>+</m:t>
                      </m:r>
                      <m:f>
                        <m:fPr>
                          <m:ctrlPr>
                            <a:rPr lang="en-US" b="0" i="1" smtClean="0">
                              <a:solidFill>
                                <a:schemeClr val="accent3"/>
                              </a:solidFill>
                              <a:latin typeface="Cambria Math" panose="02040503050406030204" pitchFamily="18" charset="0"/>
                            </a:rPr>
                          </m:ctrlPr>
                        </m:fPr>
                        <m:num>
                          <m:r>
                            <a:rPr lang="en-US" b="0" i="1" smtClean="0">
                              <a:solidFill>
                                <a:schemeClr val="accent3"/>
                              </a:solidFill>
                              <a:latin typeface="Cambria Math" panose="02040503050406030204" pitchFamily="18" charset="0"/>
                            </a:rPr>
                            <m:t>1</m:t>
                          </m:r>
                        </m:num>
                        <m:den>
                          <m:r>
                            <a:rPr lang="en-US" b="0" i="1" smtClean="0">
                              <a:solidFill>
                                <a:schemeClr val="accent3"/>
                              </a:solidFill>
                              <a:latin typeface="Cambria Math" panose="02040503050406030204" pitchFamily="18" charset="0"/>
                            </a:rPr>
                            <m:t>8</m:t>
                          </m:r>
                        </m:den>
                      </m:f>
                      <m:r>
                        <a:rPr lang="en-US" b="0" i="1" smtClean="0">
                          <a:latin typeface="Cambria Math" panose="02040503050406030204" pitchFamily="18" charset="0"/>
                        </a:rPr>
                        <m:t>+</m:t>
                      </m:r>
                      <m:f>
                        <m:fPr>
                          <m:ctrlPr>
                            <a:rPr lang="en-US" b="0" i="1" smtClean="0">
                              <a:solidFill>
                                <a:schemeClr val="accent4"/>
                              </a:solidFill>
                              <a:latin typeface="Cambria Math" panose="02040503050406030204" pitchFamily="18" charset="0"/>
                            </a:rPr>
                          </m:ctrlPr>
                        </m:fPr>
                        <m:num>
                          <m:r>
                            <a:rPr lang="en-US" b="0" i="1" smtClean="0">
                              <a:solidFill>
                                <a:schemeClr val="accent4"/>
                              </a:solidFill>
                              <a:latin typeface="Cambria Math" panose="02040503050406030204" pitchFamily="18" charset="0"/>
                            </a:rPr>
                            <m:t>1</m:t>
                          </m:r>
                        </m:num>
                        <m:den>
                          <m:r>
                            <a:rPr lang="en-US" b="0" i="1" smtClean="0">
                              <a:solidFill>
                                <a:schemeClr val="accent4"/>
                              </a:solidFill>
                              <a:latin typeface="Cambria Math" panose="02040503050406030204" pitchFamily="18" charset="0"/>
                            </a:rPr>
                            <m:t>16</m:t>
                          </m:r>
                        </m:den>
                      </m:f>
                      <m:r>
                        <a:rPr lang="en-US" b="0" i="1" smtClean="0">
                          <a:latin typeface="Cambria Math" panose="02040503050406030204" pitchFamily="18" charset="0"/>
                        </a:rPr>
                        <m:t>=0.9375</m:t>
                      </m:r>
                    </m:oMath>
                  </m:oMathPara>
                </a14:m>
                <a:endParaRPr lang="en-US" dirty="0"/>
              </a:p>
            </p:txBody>
          </p:sp>
        </mc:Choice>
        <mc:Fallback xmlns="">
          <p:sp>
            <p:nvSpPr>
              <p:cNvPr id="3" name="Content Placeholder 2">
                <a:extLst>
                  <a:ext uri="{FF2B5EF4-FFF2-40B4-BE49-F238E27FC236}">
                    <a16:creationId xmlns:a16="http://schemas.microsoft.com/office/drawing/2014/main" id="{BB7B4B3A-B85A-4F89-A589-A757180AD588}"/>
                  </a:ext>
                </a:extLst>
              </p:cNvPr>
              <p:cNvSpPr>
                <a:spLocks noGrp="1" noRot="1" noChangeAspect="1" noMove="1" noResize="1" noEditPoints="1" noAdjustHandles="1" noChangeArrowheads="1" noChangeShapeType="1" noTextEdit="1"/>
              </p:cNvSpPr>
              <p:nvPr>
                <p:ph sz="half" idx="1"/>
              </p:nvPr>
            </p:nvSpPr>
            <p:spPr>
              <a:blipFill>
                <a:blip r:embed="rId3"/>
                <a:stretch>
                  <a:fillRect/>
                </a:stretch>
              </a:blipFill>
            </p:spPr>
            <p:txBody>
              <a:bodyPr/>
              <a:lstStyle/>
              <a:p>
                <a:r>
                  <a:rPr lang="en-US">
                    <a:noFill/>
                  </a:rPr>
                  <a:t> </a:t>
                </a:r>
              </a:p>
            </p:txBody>
          </p:sp>
        </mc:Fallback>
      </mc:AlternateContent>
      <p:graphicFrame>
        <p:nvGraphicFramePr>
          <p:cNvPr id="6" name="Content Placeholder 5">
            <a:extLst>
              <a:ext uri="{FF2B5EF4-FFF2-40B4-BE49-F238E27FC236}">
                <a16:creationId xmlns:a16="http://schemas.microsoft.com/office/drawing/2014/main" id="{34BD61BA-C581-4AD4-A33E-168BDBD59DC1}"/>
              </a:ext>
            </a:extLst>
          </p:cNvPr>
          <p:cNvGraphicFramePr>
            <a:graphicFrameLocks noGrp="1"/>
          </p:cNvGraphicFramePr>
          <p:nvPr>
            <p:ph sz="half" idx="2"/>
            <p:extLst>
              <p:ext uri="{D42A27DB-BD31-4B8C-83A1-F6EECF244321}">
                <p14:modId xmlns:p14="http://schemas.microsoft.com/office/powerpoint/2010/main" val="3585342835"/>
              </p:ext>
            </p:extLst>
          </p:nvPr>
        </p:nvGraphicFramePr>
        <p:xfrm>
          <a:off x="6395224" y="981705"/>
          <a:ext cx="5592336" cy="5852160"/>
        </p:xfrm>
        <a:graphic>
          <a:graphicData uri="http://schemas.openxmlformats.org/drawingml/2006/table">
            <a:tbl>
              <a:tblPr firstRow="1" bandRow="1">
                <a:tableStyleId>{5940675A-B579-460E-94D1-54222C63F5DA}</a:tableStyleId>
              </a:tblPr>
              <a:tblGrid>
                <a:gridCol w="349521">
                  <a:extLst>
                    <a:ext uri="{9D8B030D-6E8A-4147-A177-3AD203B41FA5}">
                      <a16:colId xmlns:a16="http://schemas.microsoft.com/office/drawing/2014/main" val="4067152055"/>
                    </a:ext>
                  </a:extLst>
                </a:gridCol>
                <a:gridCol w="349521">
                  <a:extLst>
                    <a:ext uri="{9D8B030D-6E8A-4147-A177-3AD203B41FA5}">
                      <a16:colId xmlns:a16="http://schemas.microsoft.com/office/drawing/2014/main" val="4149967535"/>
                    </a:ext>
                  </a:extLst>
                </a:gridCol>
                <a:gridCol w="349521">
                  <a:extLst>
                    <a:ext uri="{9D8B030D-6E8A-4147-A177-3AD203B41FA5}">
                      <a16:colId xmlns:a16="http://schemas.microsoft.com/office/drawing/2014/main" val="4234471801"/>
                    </a:ext>
                  </a:extLst>
                </a:gridCol>
                <a:gridCol w="349521">
                  <a:extLst>
                    <a:ext uri="{9D8B030D-6E8A-4147-A177-3AD203B41FA5}">
                      <a16:colId xmlns:a16="http://schemas.microsoft.com/office/drawing/2014/main" val="843183954"/>
                    </a:ext>
                  </a:extLst>
                </a:gridCol>
                <a:gridCol w="349521">
                  <a:extLst>
                    <a:ext uri="{9D8B030D-6E8A-4147-A177-3AD203B41FA5}">
                      <a16:colId xmlns:a16="http://schemas.microsoft.com/office/drawing/2014/main" val="1839285459"/>
                    </a:ext>
                  </a:extLst>
                </a:gridCol>
                <a:gridCol w="349521">
                  <a:extLst>
                    <a:ext uri="{9D8B030D-6E8A-4147-A177-3AD203B41FA5}">
                      <a16:colId xmlns:a16="http://schemas.microsoft.com/office/drawing/2014/main" val="3015788089"/>
                    </a:ext>
                  </a:extLst>
                </a:gridCol>
                <a:gridCol w="349521">
                  <a:extLst>
                    <a:ext uri="{9D8B030D-6E8A-4147-A177-3AD203B41FA5}">
                      <a16:colId xmlns:a16="http://schemas.microsoft.com/office/drawing/2014/main" val="2612124030"/>
                    </a:ext>
                  </a:extLst>
                </a:gridCol>
                <a:gridCol w="349521">
                  <a:extLst>
                    <a:ext uri="{9D8B030D-6E8A-4147-A177-3AD203B41FA5}">
                      <a16:colId xmlns:a16="http://schemas.microsoft.com/office/drawing/2014/main" val="278985610"/>
                    </a:ext>
                  </a:extLst>
                </a:gridCol>
                <a:gridCol w="349521">
                  <a:extLst>
                    <a:ext uri="{9D8B030D-6E8A-4147-A177-3AD203B41FA5}">
                      <a16:colId xmlns:a16="http://schemas.microsoft.com/office/drawing/2014/main" val="834222098"/>
                    </a:ext>
                  </a:extLst>
                </a:gridCol>
                <a:gridCol w="349521">
                  <a:extLst>
                    <a:ext uri="{9D8B030D-6E8A-4147-A177-3AD203B41FA5}">
                      <a16:colId xmlns:a16="http://schemas.microsoft.com/office/drawing/2014/main" val="655927823"/>
                    </a:ext>
                  </a:extLst>
                </a:gridCol>
                <a:gridCol w="349521">
                  <a:extLst>
                    <a:ext uri="{9D8B030D-6E8A-4147-A177-3AD203B41FA5}">
                      <a16:colId xmlns:a16="http://schemas.microsoft.com/office/drawing/2014/main" val="313420335"/>
                    </a:ext>
                  </a:extLst>
                </a:gridCol>
                <a:gridCol w="349521">
                  <a:extLst>
                    <a:ext uri="{9D8B030D-6E8A-4147-A177-3AD203B41FA5}">
                      <a16:colId xmlns:a16="http://schemas.microsoft.com/office/drawing/2014/main" val="2445954657"/>
                    </a:ext>
                  </a:extLst>
                </a:gridCol>
                <a:gridCol w="349521">
                  <a:extLst>
                    <a:ext uri="{9D8B030D-6E8A-4147-A177-3AD203B41FA5}">
                      <a16:colId xmlns:a16="http://schemas.microsoft.com/office/drawing/2014/main" val="1324763371"/>
                    </a:ext>
                  </a:extLst>
                </a:gridCol>
                <a:gridCol w="349521">
                  <a:extLst>
                    <a:ext uri="{9D8B030D-6E8A-4147-A177-3AD203B41FA5}">
                      <a16:colId xmlns:a16="http://schemas.microsoft.com/office/drawing/2014/main" val="3187743971"/>
                    </a:ext>
                  </a:extLst>
                </a:gridCol>
                <a:gridCol w="349521">
                  <a:extLst>
                    <a:ext uri="{9D8B030D-6E8A-4147-A177-3AD203B41FA5}">
                      <a16:colId xmlns:a16="http://schemas.microsoft.com/office/drawing/2014/main" val="4061056125"/>
                    </a:ext>
                  </a:extLst>
                </a:gridCol>
                <a:gridCol w="349521">
                  <a:extLst>
                    <a:ext uri="{9D8B030D-6E8A-4147-A177-3AD203B41FA5}">
                      <a16:colId xmlns:a16="http://schemas.microsoft.com/office/drawing/2014/main" val="4194406983"/>
                    </a:ext>
                  </a:extLst>
                </a:gridCol>
              </a:tblGrid>
              <a:tr h="34577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174853730"/>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76357479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615839645"/>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22376491"/>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85791553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84674668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76604424"/>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683092286"/>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646905620"/>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822765389"/>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7527326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548394236"/>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1471958"/>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7598480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538078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578167"/>
                  </a:ext>
                </a:extLst>
              </a:tr>
            </a:tbl>
          </a:graphicData>
        </a:graphic>
      </p:graphicFrame>
      <p:sp>
        <p:nvSpPr>
          <p:cNvPr id="5" name="Slide Number Placeholder 4">
            <a:extLst>
              <a:ext uri="{FF2B5EF4-FFF2-40B4-BE49-F238E27FC236}">
                <a16:creationId xmlns:a16="http://schemas.microsoft.com/office/drawing/2014/main" id="{404ACB50-BBC2-4C8E-8DA3-A3440CEFD167}"/>
              </a:ext>
            </a:extLst>
          </p:cNvPr>
          <p:cNvSpPr>
            <a:spLocks noGrp="1"/>
          </p:cNvSpPr>
          <p:nvPr>
            <p:ph type="sldNum" sz="quarter" idx="12"/>
          </p:nvPr>
        </p:nvSpPr>
        <p:spPr/>
        <p:txBody>
          <a:bodyPr/>
          <a:lstStyle/>
          <a:p>
            <a:fld id="{49804466-71A5-484C-9A97-DA563B716E01}" type="slidenum">
              <a:rPr lang="en-US" smtClean="0"/>
              <a:t>39</a:t>
            </a:fld>
            <a:endParaRPr lang="en-US"/>
          </a:p>
        </p:txBody>
      </p:sp>
    </p:spTree>
    <p:extLst>
      <p:ext uri="{BB962C8B-B14F-4D97-AF65-F5344CB8AC3E}">
        <p14:creationId xmlns:p14="http://schemas.microsoft.com/office/powerpoint/2010/main" val="657132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176C-BF61-41C8-8F37-2D453F1A4668}"/>
              </a:ext>
            </a:extLst>
          </p:cNvPr>
          <p:cNvSpPr>
            <a:spLocks noGrp="1"/>
          </p:cNvSpPr>
          <p:nvPr>
            <p:ph type="title"/>
          </p:nvPr>
        </p:nvSpPr>
        <p:spPr/>
        <p:txBody>
          <a:bodyPr/>
          <a:lstStyle/>
          <a:p>
            <a:r>
              <a:rPr lang="en-US" dirty="0"/>
              <a:t>11.1A Defining and Using Sequences</a:t>
            </a:r>
          </a:p>
        </p:txBody>
      </p:sp>
      <p:sp>
        <p:nvSpPr>
          <p:cNvPr id="3" name="Content Placeholder 2">
            <a:extLst>
              <a:ext uri="{FF2B5EF4-FFF2-40B4-BE49-F238E27FC236}">
                <a16:creationId xmlns:a16="http://schemas.microsoft.com/office/drawing/2014/main" id="{FC3078AC-1ABB-498F-BBDF-043659863A11}"/>
              </a:ext>
            </a:extLst>
          </p:cNvPr>
          <p:cNvSpPr>
            <a:spLocks noGrp="1"/>
          </p:cNvSpPr>
          <p:nvPr>
            <p:ph sz="half" idx="1"/>
          </p:nvPr>
        </p:nvSpPr>
        <p:spPr/>
        <p:txBody>
          <a:bodyPr/>
          <a:lstStyle/>
          <a:p>
            <a:r>
              <a:rPr lang="en-US" b="1" dirty="0"/>
              <a:t>Work with a partner.</a:t>
            </a:r>
          </a:p>
          <a:p>
            <a:r>
              <a:rPr lang="en-US" b="1" dirty="0"/>
              <a:t>a. </a:t>
            </a:r>
            <a:r>
              <a:rPr lang="en-US" dirty="0"/>
              <a:t>For each pattern, find the number of objects in each figure. Then find the number of objects in the next figure. Explain your reasoning.</a:t>
            </a:r>
          </a:p>
        </p:txBody>
      </p:sp>
      <p:pic>
        <p:nvPicPr>
          <p:cNvPr id="7" name="Content Placeholder 6">
            <a:extLst>
              <a:ext uri="{FF2B5EF4-FFF2-40B4-BE49-F238E27FC236}">
                <a16:creationId xmlns:a16="http://schemas.microsoft.com/office/drawing/2014/main" id="{ABE8A57C-8C20-4B45-AE00-4C0AC4023E79}"/>
              </a:ext>
            </a:extLst>
          </p:cNvPr>
          <p:cNvPicPr>
            <a:picLocks noGrp="1" noChangeAspect="1"/>
          </p:cNvPicPr>
          <p:nvPr>
            <p:ph sz="half" idx="2"/>
          </p:nvPr>
        </p:nvPicPr>
        <p:blipFill>
          <a:blip r:embed="rId3"/>
          <a:stretch>
            <a:fillRect/>
          </a:stretch>
        </p:blipFill>
        <p:spPr>
          <a:xfrm>
            <a:off x="6172200" y="1743401"/>
            <a:ext cx="6019800" cy="4331633"/>
          </a:xfrm>
          <a:prstGeom prst="rect">
            <a:avLst/>
          </a:prstGeom>
        </p:spPr>
      </p:pic>
      <p:sp>
        <p:nvSpPr>
          <p:cNvPr id="5" name="Slide Number Placeholder 4">
            <a:extLst>
              <a:ext uri="{FF2B5EF4-FFF2-40B4-BE49-F238E27FC236}">
                <a16:creationId xmlns:a16="http://schemas.microsoft.com/office/drawing/2014/main" id="{4CAFC04C-0835-4190-B24F-BE41CBB94AC0}"/>
              </a:ext>
            </a:extLst>
          </p:cNvPr>
          <p:cNvSpPr>
            <a:spLocks noGrp="1"/>
          </p:cNvSpPr>
          <p:nvPr>
            <p:ph type="sldNum" sz="quarter" idx="12"/>
          </p:nvPr>
        </p:nvSpPr>
        <p:spPr/>
        <p:txBody>
          <a:bodyPr/>
          <a:lstStyle/>
          <a:p>
            <a:fld id="{49804466-71A5-484C-9A97-DA563B716E01}" type="slidenum">
              <a:rPr lang="en-US" smtClean="0"/>
              <a:t>4</a:t>
            </a:fld>
            <a:endParaRPr lang="en-US"/>
          </a:p>
        </p:txBody>
      </p:sp>
      <p:pic>
        <p:nvPicPr>
          <p:cNvPr id="6" name="Picture 5">
            <a:extLst>
              <a:ext uri="{FF2B5EF4-FFF2-40B4-BE49-F238E27FC236}">
                <a16:creationId xmlns:a16="http://schemas.microsoft.com/office/drawing/2014/main" id="{BA8A83FD-71A9-4390-A33D-79A5B3C9EAD3}"/>
              </a:ext>
            </a:extLst>
          </p:cNvPr>
          <p:cNvPicPr>
            <a:picLocks noChangeAspect="1"/>
          </p:cNvPicPr>
          <p:nvPr/>
        </p:nvPicPr>
        <p:blipFill>
          <a:blip r:embed="rId4"/>
          <a:stretch>
            <a:fillRect/>
          </a:stretch>
        </p:blipFill>
        <p:spPr>
          <a:xfrm>
            <a:off x="-1" y="3556142"/>
            <a:ext cx="6019799" cy="2485176"/>
          </a:xfrm>
          <a:prstGeom prst="rect">
            <a:avLst/>
          </a:prstGeom>
        </p:spPr>
      </p:pic>
    </p:spTree>
    <p:extLst>
      <p:ext uri="{BB962C8B-B14F-4D97-AF65-F5344CB8AC3E}">
        <p14:creationId xmlns:p14="http://schemas.microsoft.com/office/powerpoint/2010/main" val="1674965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6E3D-17C0-43EC-A3F2-39B61FE12FA8}"/>
              </a:ext>
            </a:extLst>
          </p:cNvPr>
          <p:cNvSpPr>
            <a:spLocks noGrp="1"/>
          </p:cNvSpPr>
          <p:nvPr>
            <p:ph type="title"/>
          </p:nvPr>
        </p:nvSpPr>
        <p:spPr/>
        <p:txBody>
          <a:bodyPr/>
          <a:lstStyle/>
          <a:p>
            <a:r>
              <a:rPr lang="en-US" dirty="0"/>
              <a:t>11.4 Finding Sums of Infinite Geometric Series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7B4B3A-B85A-4F89-A589-A757180AD588}"/>
                  </a:ext>
                </a:extLst>
              </p:cNvPr>
              <p:cNvSpPr>
                <a:spLocks noGrp="1"/>
              </p:cNvSpPr>
              <p:nvPr>
                <p:ph sz="half" idx="1"/>
              </p:nvPr>
            </p:nvSpPr>
            <p:spPr/>
            <p:txBody>
              <a:bodyPr/>
              <a:lstStyle/>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=0.5</m:t>
                      </m:r>
                    </m:oMath>
                  </m:oMathPara>
                </a14:m>
                <a:endParaRPr lang="en-US" b="0" i="1" dirty="0">
                  <a:solidFill>
                    <a:schemeClr val="accent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m:t>
                      </m:r>
                      <m:f>
                        <m:fPr>
                          <m:ctrlPr>
                            <a:rPr lang="en-US" b="0" i="1" smtClean="0">
                              <a:solidFill>
                                <a:schemeClr val="accent2"/>
                              </a:solidFill>
                              <a:latin typeface="Cambria Math" panose="02040503050406030204" pitchFamily="18" charset="0"/>
                            </a:rPr>
                          </m:ctrlPr>
                        </m:fPr>
                        <m:num>
                          <m:r>
                            <a:rPr lang="en-US" b="0" i="1" smtClean="0">
                              <a:solidFill>
                                <a:schemeClr val="accent2"/>
                              </a:solidFill>
                              <a:latin typeface="Cambria Math" panose="02040503050406030204" pitchFamily="18" charset="0"/>
                            </a:rPr>
                            <m:t>1</m:t>
                          </m:r>
                        </m:num>
                        <m:den>
                          <m:r>
                            <a:rPr lang="en-US" b="0" i="1" smtClean="0">
                              <a:solidFill>
                                <a:schemeClr val="accent2"/>
                              </a:solidFill>
                              <a:latin typeface="Cambria Math" panose="02040503050406030204" pitchFamily="18" charset="0"/>
                            </a:rPr>
                            <m:t>4</m:t>
                          </m:r>
                        </m:den>
                      </m:f>
                      <m:r>
                        <a:rPr lang="en-US" b="0" i="0"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0.75</m:t>
                      </m:r>
                    </m:oMath>
                  </m:oMathPara>
                </a14:m>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m:t>
                      </m:r>
                      <m:f>
                        <m:fPr>
                          <m:ctrlPr>
                            <a:rPr lang="en-US" b="0" i="1" smtClean="0">
                              <a:solidFill>
                                <a:schemeClr val="accent2"/>
                              </a:solidFill>
                              <a:latin typeface="Cambria Math" panose="02040503050406030204" pitchFamily="18" charset="0"/>
                            </a:rPr>
                          </m:ctrlPr>
                        </m:fPr>
                        <m:num>
                          <m:r>
                            <a:rPr lang="en-US" b="0" i="1" smtClean="0">
                              <a:solidFill>
                                <a:schemeClr val="accent2"/>
                              </a:solidFill>
                              <a:latin typeface="Cambria Math" panose="02040503050406030204" pitchFamily="18" charset="0"/>
                            </a:rPr>
                            <m:t>1</m:t>
                          </m:r>
                        </m:num>
                        <m:den>
                          <m:r>
                            <a:rPr lang="en-US" b="0" i="1" smtClean="0">
                              <a:solidFill>
                                <a:schemeClr val="accent2"/>
                              </a:solidFill>
                              <a:latin typeface="Cambria Math" panose="02040503050406030204" pitchFamily="18" charset="0"/>
                            </a:rPr>
                            <m:t>4</m:t>
                          </m:r>
                        </m:den>
                      </m:f>
                      <m:r>
                        <a:rPr lang="en-US" b="0" i="1" smtClean="0">
                          <a:solidFill>
                            <a:schemeClr val="bg1"/>
                          </a:solidFill>
                          <a:latin typeface="Cambria Math" panose="02040503050406030204" pitchFamily="18" charset="0"/>
                        </a:rPr>
                        <m:t>+</m:t>
                      </m:r>
                      <m:f>
                        <m:fPr>
                          <m:ctrlPr>
                            <a:rPr lang="en-US" b="0" i="1" smtClean="0">
                              <a:solidFill>
                                <a:schemeClr val="accent3"/>
                              </a:solidFill>
                              <a:latin typeface="Cambria Math" panose="02040503050406030204" pitchFamily="18" charset="0"/>
                            </a:rPr>
                          </m:ctrlPr>
                        </m:fPr>
                        <m:num>
                          <m:r>
                            <a:rPr lang="en-US" b="0" i="1" smtClean="0">
                              <a:solidFill>
                                <a:schemeClr val="accent3"/>
                              </a:solidFill>
                              <a:latin typeface="Cambria Math" panose="02040503050406030204" pitchFamily="18" charset="0"/>
                            </a:rPr>
                            <m:t>1</m:t>
                          </m:r>
                        </m:num>
                        <m:den>
                          <m:r>
                            <a:rPr lang="en-US" b="0" i="1" smtClean="0">
                              <a:solidFill>
                                <a:schemeClr val="accent3"/>
                              </a:solidFill>
                              <a:latin typeface="Cambria Math" panose="02040503050406030204" pitchFamily="18" charset="0"/>
                            </a:rPr>
                            <m:t>8</m:t>
                          </m:r>
                        </m:den>
                      </m:f>
                      <m:r>
                        <a:rPr lang="en-US" b="0" i="1" smtClean="0">
                          <a:solidFill>
                            <a:schemeClr val="bg1"/>
                          </a:solidFill>
                          <a:latin typeface="Cambria Math" panose="02040503050406030204" pitchFamily="18" charset="0"/>
                        </a:rPr>
                        <m:t>=0.875</m:t>
                      </m:r>
                    </m:oMath>
                  </m:oMathPara>
                </a14:m>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m:t>
                      </m:r>
                      <m:f>
                        <m:fPr>
                          <m:ctrlPr>
                            <a:rPr lang="en-US" b="0" i="1" smtClean="0">
                              <a:solidFill>
                                <a:schemeClr val="accent2"/>
                              </a:solidFill>
                              <a:latin typeface="Cambria Math" panose="02040503050406030204" pitchFamily="18" charset="0"/>
                            </a:rPr>
                          </m:ctrlPr>
                        </m:fPr>
                        <m:num>
                          <m:r>
                            <a:rPr lang="en-US" b="0" i="1" smtClean="0">
                              <a:solidFill>
                                <a:schemeClr val="accent2"/>
                              </a:solidFill>
                              <a:latin typeface="Cambria Math" panose="02040503050406030204" pitchFamily="18" charset="0"/>
                            </a:rPr>
                            <m:t>1</m:t>
                          </m:r>
                        </m:num>
                        <m:den>
                          <m:r>
                            <a:rPr lang="en-US" b="0" i="1" smtClean="0">
                              <a:solidFill>
                                <a:schemeClr val="accent2"/>
                              </a:solidFill>
                              <a:latin typeface="Cambria Math" panose="02040503050406030204" pitchFamily="18" charset="0"/>
                            </a:rPr>
                            <m:t>4</m:t>
                          </m:r>
                        </m:den>
                      </m:f>
                      <m:r>
                        <a:rPr lang="en-US" b="0" i="1" smtClean="0">
                          <a:solidFill>
                            <a:schemeClr val="bg1"/>
                          </a:solidFill>
                          <a:latin typeface="Cambria Math" panose="02040503050406030204" pitchFamily="18" charset="0"/>
                        </a:rPr>
                        <m:t>+</m:t>
                      </m:r>
                      <m:f>
                        <m:fPr>
                          <m:ctrlPr>
                            <a:rPr lang="en-US" b="0" i="1" smtClean="0">
                              <a:solidFill>
                                <a:schemeClr val="accent3"/>
                              </a:solidFill>
                              <a:latin typeface="Cambria Math" panose="02040503050406030204" pitchFamily="18" charset="0"/>
                            </a:rPr>
                          </m:ctrlPr>
                        </m:fPr>
                        <m:num>
                          <m:r>
                            <a:rPr lang="en-US" b="0" i="1" smtClean="0">
                              <a:solidFill>
                                <a:schemeClr val="accent3"/>
                              </a:solidFill>
                              <a:latin typeface="Cambria Math" panose="02040503050406030204" pitchFamily="18" charset="0"/>
                            </a:rPr>
                            <m:t>1</m:t>
                          </m:r>
                        </m:num>
                        <m:den>
                          <m:r>
                            <a:rPr lang="en-US" b="0" i="1" smtClean="0">
                              <a:solidFill>
                                <a:schemeClr val="accent3"/>
                              </a:solidFill>
                              <a:latin typeface="Cambria Math" panose="02040503050406030204" pitchFamily="18" charset="0"/>
                            </a:rPr>
                            <m:t>8</m:t>
                          </m:r>
                        </m:den>
                      </m:f>
                      <m:r>
                        <a:rPr lang="en-US" b="0" i="1" smtClean="0">
                          <a:latin typeface="Cambria Math" panose="02040503050406030204" pitchFamily="18" charset="0"/>
                        </a:rPr>
                        <m:t>+</m:t>
                      </m:r>
                      <m:f>
                        <m:fPr>
                          <m:ctrlPr>
                            <a:rPr lang="en-US" b="0" i="1" smtClean="0">
                              <a:solidFill>
                                <a:schemeClr val="accent4"/>
                              </a:solidFill>
                              <a:latin typeface="Cambria Math" panose="02040503050406030204" pitchFamily="18" charset="0"/>
                            </a:rPr>
                          </m:ctrlPr>
                        </m:fPr>
                        <m:num>
                          <m:r>
                            <a:rPr lang="en-US" b="0" i="1" smtClean="0">
                              <a:solidFill>
                                <a:schemeClr val="accent4"/>
                              </a:solidFill>
                              <a:latin typeface="Cambria Math" panose="02040503050406030204" pitchFamily="18" charset="0"/>
                            </a:rPr>
                            <m:t>1</m:t>
                          </m:r>
                        </m:num>
                        <m:den>
                          <m:r>
                            <a:rPr lang="en-US" b="0" i="1" smtClean="0">
                              <a:solidFill>
                                <a:schemeClr val="accent4"/>
                              </a:solidFill>
                              <a:latin typeface="Cambria Math" panose="02040503050406030204" pitchFamily="18" charset="0"/>
                            </a:rPr>
                            <m:t>16</m:t>
                          </m:r>
                        </m:den>
                      </m:f>
                      <m:r>
                        <a:rPr lang="en-US" b="0" i="1" smtClean="0">
                          <a:latin typeface="Cambria Math" panose="02040503050406030204" pitchFamily="18" charset="0"/>
                        </a:rPr>
                        <m:t>=0.9375</m:t>
                      </m:r>
                    </m:oMath>
                  </m:oMathPara>
                </a14:m>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m:t>
                      </m:r>
                      <m:f>
                        <m:fPr>
                          <m:ctrlPr>
                            <a:rPr lang="en-US" b="0" i="1" smtClean="0">
                              <a:solidFill>
                                <a:schemeClr val="accent2"/>
                              </a:solidFill>
                              <a:latin typeface="Cambria Math" panose="02040503050406030204" pitchFamily="18" charset="0"/>
                            </a:rPr>
                          </m:ctrlPr>
                        </m:fPr>
                        <m:num>
                          <m:r>
                            <a:rPr lang="en-US" b="0" i="1" smtClean="0">
                              <a:solidFill>
                                <a:schemeClr val="accent2"/>
                              </a:solidFill>
                              <a:latin typeface="Cambria Math" panose="02040503050406030204" pitchFamily="18" charset="0"/>
                            </a:rPr>
                            <m:t>1</m:t>
                          </m:r>
                        </m:num>
                        <m:den>
                          <m:r>
                            <a:rPr lang="en-US" b="0" i="1" smtClean="0">
                              <a:solidFill>
                                <a:schemeClr val="accent2"/>
                              </a:solidFill>
                              <a:latin typeface="Cambria Math" panose="02040503050406030204" pitchFamily="18" charset="0"/>
                            </a:rPr>
                            <m:t>4</m:t>
                          </m:r>
                        </m:den>
                      </m:f>
                      <m:r>
                        <a:rPr lang="en-US" b="0" i="1" smtClean="0">
                          <a:solidFill>
                            <a:schemeClr val="bg1"/>
                          </a:solidFill>
                          <a:latin typeface="Cambria Math" panose="02040503050406030204" pitchFamily="18" charset="0"/>
                        </a:rPr>
                        <m:t>+</m:t>
                      </m:r>
                      <m:f>
                        <m:fPr>
                          <m:ctrlPr>
                            <a:rPr lang="en-US" b="0" i="1" smtClean="0">
                              <a:solidFill>
                                <a:schemeClr val="accent3"/>
                              </a:solidFill>
                              <a:latin typeface="Cambria Math" panose="02040503050406030204" pitchFamily="18" charset="0"/>
                            </a:rPr>
                          </m:ctrlPr>
                        </m:fPr>
                        <m:num>
                          <m:r>
                            <a:rPr lang="en-US" b="0" i="1" smtClean="0">
                              <a:solidFill>
                                <a:schemeClr val="accent3"/>
                              </a:solidFill>
                              <a:latin typeface="Cambria Math" panose="02040503050406030204" pitchFamily="18" charset="0"/>
                            </a:rPr>
                            <m:t>1</m:t>
                          </m:r>
                        </m:num>
                        <m:den>
                          <m:r>
                            <a:rPr lang="en-US" b="0" i="1" smtClean="0">
                              <a:solidFill>
                                <a:schemeClr val="accent3"/>
                              </a:solidFill>
                              <a:latin typeface="Cambria Math" panose="02040503050406030204" pitchFamily="18" charset="0"/>
                            </a:rPr>
                            <m:t>8</m:t>
                          </m:r>
                        </m:den>
                      </m:f>
                      <m:r>
                        <a:rPr lang="en-US" b="0" i="1" smtClean="0">
                          <a:latin typeface="Cambria Math" panose="02040503050406030204" pitchFamily="18" charset="0"/>
                        </a:rPr>
                        <m:t>+</m:t>
                      </m:r>
                      <m:f>
                        <m:fPr>
                          <m:ctrlPr>
                            <a:rPr lang="en-US" b="0" i="1" smtClean="0">
                              <a:solidFill>
                                <a:schemeClr val="accent4"/>
                              </a:solidFill>
                              <a:latin typeface="Cambria Math" panose="02040503050406030204" pitchFamily="18" charset="0"/>
                            </a:rPr>
                          </m:ctrlPr>
                        </m:fPr>
                        <m:num>
                          <m:r>
                            <a:rPr lang="en-US" b="0" i="1" smtClean="0">
                              <a:solidFill>
                                <a:schemeClr val="accent4"/>
                              </a:solidFill>
                              <a:latin typeface="Cambria Math" panose="02040503050406030204" pitchFamily="18" charset="0"/>
                            </a:rPr>
                            <m:t>1</m:t>
                          </m:r>
                        </m:num>
                        <m:den>
                          <m:r>
                            <a:rPr lang="en-US" b="0" i="1" smtClean="0">
                              <a:solidFill>
                                <a:schemeClr val="accent4"/>
                              </a:solidFill>
                              <a:latin typeface="Cambria Math" panose="02040503050406030204" pitchFamily="18" charset="0"/>
                            </a:rPr>
                            <m:t>16</m:t>
                          </m:r>
                        </m:den>
                      </m:f>
                      <m:r>
                        <a:rPr lang="en-US" b="0" i="1" smtClean="0">
                          <a:solidFill>
                            <a:schemeClr val="bg1"/>
                          </a:solidFill>
                          <a:latin typeface="Cambria Math" panose="02040503050406030204" pitchFamily="18" charset="0"/>
                        </a:rPr>
                        <m:t>+</m:t>
                      </m:r>
                      <m:f>
                        <m:fPr>
                          <m:ctrlPr>
                            <a:rPr lang="en-US" b="0" i="1" smtClean="0">
                              <a:solidFill>
                                <a:schemeClr val="accent5"/>
                              </a:solidFill>
                              <a:latin typeface="Cambria Math" panose="02040503050406030204" pitchFamily="18" charset="0"/>
                            </a:rPr>
                          </m:ctrlPr>
                        </m:fPr>
                        <m:num>
                          <m:r>
                            <a:rPr lang="en-US" b="0" i="1" smtClean="0">
                              <a:solidFill>
                                <a:schemeClr val="accent5"/>
                              </a:solidFill>
                              <a:latin typeface="Cambria Math" panose="02040503050406030204" pitchFamily="18" charset="0"/>
                            </a:rPr>
                            <m:t>1</m:t>
                          </m:r>
                        </m:num>
                        <m:den>
                          <m:r>
                            <a:rPr lang="en-US" b="0" i="1" smtClean="0">
                              <a:solidFill>
                                <a:schemeClr val="accent5"/>
                              </a:solidFill>
                              <a:latin typeface="Cambria Math" panose="02040503050406030204" pitchFamily="18" charset="0"/>
                            </a:rPr>
                            <m:t>32</m:t>
                          </m:r>
                        </m:den>
                      </m:f>
                      <m:r>
                        <a:rPr lang="en-US" b="0" i="1" smtClean="0">
                          <a:latin typeface="Cambria Math" panose="02040503050406030204" pitchFamily="18" charset="0"/>
                        </a:rPr>
                        <m:t>=0.96875</m:t>
                      </m:r>
                    </m:oMath>
                  </m:oMathPara>
                </a14:m>
                <a:endParaRPr lang="en-US" dirty="0"/>
              </a:p>
            </p:txBody>
          </p:sp>
        </mc:Choice>
        <mc:Fallback xmlns="">
          <p:sp>
            <p:nvSpPr>
              <p:cNvPr id="3" name="Content Placeholder 2">
                <a:extLst>
                  <a:ext uri="{FF2B5EF4-FFF2-40B4-BE49-F238E27FC236}">
                    <a16:creationId xmlns:a16="http://schemas.microsoft.com/office/drawing/2014/main" id="{BB7B4B3A-B85A-4F89-A589-A757180AD588}"/>
                  </a:ext>
                </a:extLst>
              </p:cNvPr>
              <p:cNvSpPr>
                <a:spLocks noGrp="1" noRot="1" noChangeAspect="1" noMove="1" noResize="1" noEditPoints="1" noAdjustHandles="1" noChangeArrowheads="1" noChangeShapeType="1" noTextEdit="1"/>
              </p:cNvSpPr>
              <p:nvPr>
                <p:ph sz="half" idx="1"/>
              </p:nvPr>
            </p:nvSpPr>
            <p:spPr>
              <a:blipFill>
                <a:blip r:embed="rId3"/>
                <a:stretch>
                  <a:fillRect/>
                </a:stretch>
              </a:blipFill>
            </p:spPr>
            <p:txBody>
              <a:bodyPr/>
              <a:lstStyle/>
              <a:p>
                <a:r>
                  <a:rPr lang="en-US">
                    <a:noFill/>
                  </a:rPr>
                  <a:t> </a:t>
                </a:r>
              </a:p>
            </p:txBody>
          </p:sp>
        </mc:Fallback>
      </mc:AlternateContent>
      <p:graphicFrame>
        <p:nvGraphicFramePr>
          <p:cNvPr id="6" name="Content Placeholder 5">
            <a:extLst>
              <a:ext uri="{FF2B5EF4-FFF2-40B4-BE49-F238E27FC236}">
                <a16:creationId xmlns:a16="http://schemas.microsoft.com/office/drawing/2014/main" id="{34BD61BA-C581-4AD4-A33E-168BDBD59DC1}"/>
              </a:ext>
            </a:extLst>
          </p:cNvPr>
          <p:cNvGraphicFramePr>
            <a:graphicFrameLocks noGrp="1"/>
          </p:cNvGraphicFramePr>
          <p:nvPr>
            <p:ph sz="half" idx="2"/>
            <p:extLst>
              <p:ext uri="{D42A27DB-BD31-4B8C-83A1-F6EECF244321}">
                <p14:modId xmlns:p14="http://schemas.microsoft.com/office/powerpoint/2010/main" val="2606756525"/>
              </p:ext>
            </p:extLst>
          </p:nvPr>
        </p:nvGraphicFramePr>
        <p:xfrm>
          <a:off x="6395224" y="981705"/>
          <a:ext cx="5592336" cy="5852160"/>
        </p:xfrm>
        <a:graphic>
          <a:graphicData uri="http://schemas.openxmlformats.org/drawingml/2006/table">
            <a:tbl>
              <a:tblPr firstRow="1" bandRow="1">
                <a:tableStyleId>{5940675A-B579-460E-94D1-54222C63F5DA}</a:tableStyleId>
              </a:tblPr>
              <a:tblGrid>
                <a:gridCol w="349521">
                  <a:extLst>
                    <a:ext uri="{9D8B030D-6E8A-4147-A177-3AD203B41FA5}">
                      <a16:colId xmlns:a16="http://schemas.microsoft.com/office/drawing/2014/main" val="4067152055"/>
                    </a:ext>
                  </a:extLst>
                </a:gridCol>
                <a:gridCol w="349521">
                  <a:extLst>
                    <a:ext uri="{9D8B030D-6E8A-4147-A177-3AD203B41FA5}">
                      <a16:colId xmlns:a16="http://schemas.microsoft.com/office/drawing/2014/main" val="4149967535"/>
                    </a:ext>
                  </a:extLst>
                </a:gridCol>
                <a:gridCol w="349521">
                  <a:extLst>
                    <a:ext uri="{9D8B030D-6E8A-4147-A177-3AD203B41FA5}">
                      <a16:colId xmlns:a16="http://schemas.microsoft.com/office/drawing/2014/main" val="4234471801"/>
                    </a:ext>
                  </a:extLst>
                </a:gridCol>
                <a:gridCol w="349521">
                  <a:extLst>
                    <a:ext uri="{9D8B030D-6E8A-4147-A177-3AD203B41FA5}">
                      <a16:colId xmlns:a16="http://schemas.microsoft.com/office/drawing/2014/main" val="843183954"/>
                    </a:ext>
                  </a:extLst>
                </a:gridCol>
                <a:gridCol w="349521">
                  <a:extLst>
                    <a:ext uri="{9D8B030D-6E8A-4147-A177-3AD203B41FA5}">
                      <a16:colId xmlns:a16="http://schemas.microsoft.com/office/drawing/2014/main" val="1839285459"/>
                    </a:ext>
                  </a:extLst>
                </a:gridCol>
                <a:gridCol w="349521">
                  <a:extLst>
                    <a:ext uri="{9D8B030D-6E8A-4147-A177-3AD203B41FA5}">
                      <a16:colId xmlns:a16="http://schemas.microsoft.com/office/drawing/2014/main" val="3015788089"/>
                    </a:ext>
                  </a:extLst>
                </a:gridCol>
                <a:gridCol w="349521">
                  <a:extLst>
                    <a:ext uri="{9D8B030D-6E8A-4147-A177-3AD203B41FA5}">
                      <a16:colId xmlns:a16="http://schemas.microsoft.com/office/drawing/2014/main" val="2612124030"/>
                    </a:ext>
                  </a:extLst>
                </a:gridCol>
                <a:gridCol w="349521">
                  <a:extLst>
                    <a:ext uri="{9D8B030D-6E8A-4147-A177-3AD203B41FA5}">
                      <a16:colId xmlns:a16="http://schemas.microsoft.com/office/drawing/2014/main" val="278985610"/>
                    </a:ext>
                  </a:extLst>
                </a:gridCol>
                <a:gridCol w="349521">
                  <a:extLst>
                    <a:ext uri="{9D8B030D-6E8A-4147-A177-3AD203B41FA5}">
                      <a16:colId xmlns:a16="http://schemas.microsoft.com/office/drawing/2014/main" val="834222098"/>
                    </a:ext>
                  </a:extLst>
                </a:gridCol>
                <a:gridCol w="349521">
                  <a:extLst>
                    <a:ext uri="{9D8B030D-6E8A-4147-A177-3AD203B41FA5}">
                      <a16:colId xmlns:a16="http://schemas.microsoft.com/office/drawing/2014/main" val="655927823"/>
                    </a:ext>
                  </a:extLst>
                </a:gridCol>
                <a:gridCol w="349521">
                  <a:extLst>
                    <a:ext uri="{9D8B030D-6E8A-4147-A177-3AD203B41FA5}">
                      <a16:colId xmlns:a16="http://schemas.microsoft.com/office/drawing/2014/main" val="313420335"/>
                    </a:ext>
                  </a:extLst>
                </a:gridCol>
                <a:gridCol w="349521">
                  <a:extLst>
                    <a:ext uri="{9D8B030D-6E8A-4147-A177-3AD203B41FA5}">
                      <a16:colId xmlns:a16="http://schemas.microsoft.com/office/drawing/2014/main" val="2445954657"/>
                    </a:ext>
                  </a:extLst>
                </a:gridCol>
                <a:gridCol w="349521">
                  <a:extLst>
                    <a:ext uri="{9D8B030D-6E8A-4147-A177-3AD203B41FA5}">
                      <a16:colId xmlns:a16="http://schemas.microsoft.com/office/drawing/2014/main" val="1324763371"/>
                    </a:ext>
                  </a:extLst>
                </a:gridCol>
                <a:gridCol w="349521">
                  <a:extLst>
                    <a:ext uri="{9D8B030D-6E8A-4147-A177-3AD203B41FA5}">
                      <a16:colId xmlns:a16="http://schemas.microsoft.com/office/drawing/2014/main" val="3187743971"/>
                    </a:ext>
                  </a:extLst>
                </a:gridCol>
                <a:gridCol w="349521">
                  <a:extLst>
                    <a:ext uri="{9D8B030D-6E8A-4147-A177-3AD203B41FA5}">
                      <a16:colId xmlns:a16="http://schemas.microsoft.com/office/drawing/2014/main" val="4061056125"/>
                    </a:ext>
                  </a:extLst>
                </a:gridCol>
                <a:gridCol w="349521">
                  <a:extLst>
                    <a:ext uri="{9D8B030D-6E8A-4147-A177-3AD203B41FA5}">
                      <a16:colId xmlns:a16="http://schemas.microsoft.com/office/drawing/2014/main" val="4194406983"/>
                    </a:ext>
                  </a:extLst>
                </a:gridCol>
              </a:tblGrid>
              <a:tr h="34577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174853730"/>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76357479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615839645"/>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22376491"/>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85791553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84674668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76604424"/>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683092286"/>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646905620"/>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822765389"/>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7527326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548394236"/>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1471958"/>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7598480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538078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578167"/>
                  </a:ext>
                </a:extLst>
              </a:tr>
            </a:tbl>
          </a:graphicData>
        </a:graphic>
      </p:graphicFrame>
      <p:sp>
        <p:nvSpPr>
          <p:cNvPr id="5" name="Slide Number Placeholder 4">
            <a:extLst>
              <a:ext uri="{FF2B5EF4-FFF2-40B4-BE49-F238E27FC236}">
                <a16:creationId xmlns:a16="http://schemas.microsoft.com/office/drawing/2014/main" id="{404ACB50-BBC2-4C8E-8DA3-A3440CEFD167}"/>
              </a:ext>
            </a:extLst>
          </p:cNvPr>
          <p:cNvSpPr>
            <a:spLocks noGrp="1"/>
          </p:cNvSpPr>
          <p:nvPr>
            <p:ph type="sldNum" sz="quarter" idx="12"/>
          </p:nvPr>
        </p:nvSpPr>
        <p:spPr/>
        <p:txBody>
          <a:bodyPr/>
          <a:lstStyle/>
          <a:p>
            <a:fld id="{49804466-71A5-484C-9A97-DA563B716E01}" type="slidenum">
              <a:rPr lang="en-US" smtClean="0"/>
              <a:t>40</a:t>
            </a:fld>
            <a:endParaRPr lang="en-US"/>
          </a:p>
        </p:txBody>
      </p:sp>
    </p:spTree>
    <p:extLst>
      <p:ext uri="{BB962C8B-B14F-4D97-AF65-F5344CB8AC3E}">
        <p14:creationId xmlns:p14="http://schemas.microsoft.com/office/powerpoint/2010/main" val="1987352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6E3D-17C0-43EC-A3F2-39B61FE12FA8}"/>
              </a:ext>
            </a:extLst>
          </p:cNvPr>
          <p:cNvSpPr>
            <a:spLocks noGrp="1"/>
          </p:cNvSpPr>
          <p:nvPr>
            <p:ph type="title"/>
          </p:nvPr>
        </p:nvSpPr>
        <p:spPr/>
        <p:txBody>
          <a:bodyPr/>
          <a:lstStyle/>
          <a:p>
            <a:r>
              <a:rPr lang="en-US" dirty="0"/>
              <a:t>11.4 Finding Sums of Infinite Geometric Series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7B4B3A-B85A-4F89-A589-A757180AD588}"/>
                  </a:ext>
                </a:extLst>
              </p:cNvPr>
              <p:cNvSpPr>
                <a:spLocks noGrp="1"/>
              </p:cNvSpPr>
              <p:nvPr>
                <p:ph sz="half" idx="1"/>
              </p:nvPr>
            </p:nvSpPr>
            <p:spPr/>
            <p:txBody>
              <a:bodyPr>
                <a:normAutofit fontScale="92500"/>
              </a:bodyPr>
              <a:lstStyle/>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=0.5</m:t>
                      </m:r>
                    </m:oMath>
                  </m:oMathPara>
                </a14:m>
                <a:endParaRPr lang="en-US" b="0" i="1" dirty="0">
                  <a:solidFill>
                    <a:schemeClr val="accent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m:t>
                      </m:r>
                      <m:f>
                        <m:fPr>
                          <m:ctrlPr>
                            <a:rPr lang="en-US" b="0" i="1" smtClean="0">
                              <a:solidFill>
                                <a:schemeClr val="accent2"/>
                              </a:solidFill>
                              <a:latin typeface="Cambria Math" panose="02040503050406030204" pitchFamily="18" charset="0"/>
                            </a:rPr>
                          </m:ctrlPr>
                        </m:fPr>
                        <m:num>
                          <m:r>
                            <a:rPr lang="en-US" b="0" i="1" smtClean="0">
                              <a:solidFill>
                                <a:schemeClr val="accent2"/>
                              </a:solidFill>
                              <a:latin typeface="Cambria Math" panose="02040503050406030204" pitchFamily="18" charset="0"/>
                            </a:rPr>
                            <m:t>1</m:t>
                          </m:r>
                        </m:num>
                        <m:den>
                          <m:r>
                            <a:rPr lang="en-US" b="0" i="1" smtClean="0">
                              <a:solidFill>
                                <a:schemeClr val="accent2"/>
                              </a:solidFill>
                              <a:latin typeface="Cambria Math" panose="02040503050406030204" pitchFamily="18" charset="0"/>
                            </a:rPr>
                            <m:t>4</m:t>
                          </m:r>
                        </m:den>
                      </m:f>
                      <m:r>
                        <a:rPr lang="en-US" b="0" i="0"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0.75</m:t>
                      </m:r>
                    </m:oMath>
                  </m:oMathPara>
                </a14:m>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m:t>
                      </m:r>
                      <m:f>
                        <m:fPr>
                          <m:ctrlPr>
                            <a:rPr lang="en-US" b="0" i="1" smtClean="0">
                              <a:solidFill>
                                <a:schemeClr val="accent2"/>
                              </a:solidFill>
                              <a:latin typeface="Cambria Math" panose="02040503050406030204" pitchFamily="18" charset="0"/>
                            </a:rPr>
                          </m:ctrlPr>
                        </m:fPr>
                        <m:num>
                          <m:r>
                            <a:rPr lang="en-US" b="0" i="1" smtClean="0">
                              <a:solidFill>
                                <a:schemeClr val="accent2"/>
                              </a:solidFill>
                              <a:latin typeface="Cambria Math" panose="02040503050406030204" pitchFamily="18" charset="0"/>
                            </a:rPr>
                            <m:t>1</m:t>
                          </m:r>
                        </m:num>
                        <m:den>
                          <m:r>
                            <a:rPr lang="en-US" b="0" i="1" smtClean="0">
                              <a:solidFill>
                                <a:schemeClr val="accent2"/>
                              </a:solidFill>
                              <a:latin typeface="Cambria Math" panose="02040503050406030204" pitchFamily="18" charset="0"/>
                            </a:rPr>
                            <m:t>4</m:t>
                          </m:r>
                        </m:den>
                      </m:f>
                      <m:r>
                        <a:rPr lang="en-US" b="0" i="1" smtClean="0">
                          <a:solidFill>
                            <a:schemeClr val="bg1"/>
                          </a:solidFill>
                          <a:latin typeface="Cambria Math" panose="02040503050406030204" pitchFamily="18" charset="0"/>
                        </a:rPr>
                        <m:t>+</m:t>
                      </m:r>
                      <m:f>
                        <m:fPr>
                          <m:ctrlPr>
                            <a:rPr lang="en-US" b="0" i="1" smtClean="0">
                              <a:solidFill>
                                <a:schemeClr val="accent3"/>
                              </a:solidFill>
                              <a:latin typeface="Cambria Math" panose="02040503050406030204" pitchFamily="18" charset="0"/>
                            </a:rPr>
                          </m:ctrlPr>
                        </m:fPr>
                        <m:num>
                          <m:r>
                            <a:rPr lang="en-US" b="0" i="1" smtClean="0">
                              <a:solidFill>
                                <a:schemeClr val="accent3"/>
                              </a:solidFill>
                              <a:latin typeface="Cambria Math" panose="02040503050406030204" pitchFamily="18" charset="0"/>
                            </a:rPr>
                            <m:t>1</m:t>
                          </m:r>
                        </m:num>
                        <m:den>
                          <m:r>
                            <a:rPr lang="en-US" b="0" i="1" smtClean="0">
                              <a:solidFill>
                                <a:schemeClr val="accent3"/>
                              </a:solidFill>
                              <a:latin typeface="Cambria Math" panose="02040503050406030204" pitchFamily="18" charset="0"/>
                            </a:rPr>
                            <m:t>8</m:t>
                          </m:r>
                        </m:den>
                      </m:f>
                      <m:r>
                        <a:rPr lang="en-US" b="0" i="1" smtClean="0">
                          <a:solidFill>
                            <a:schemeClr val="bg1"/>
                          </a:solidFill>
                          <a:latin typeface="Cambria Math" panose="02040503050406030204" pitchFamily="18" charset="0"/>
                        </a:rPr>
                        <m:t>=0.875</m:t>
                      </m:r>
                    </m:oMath>
                  </m:oMathPara>
                </a14:m>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m:t>
                      </m:r>
                      <m:f>
                        <m:fPr>
                          <m:ctrlPr>
                            <a:rPr lang="en-US" b="0" i="1" smtClean="0">
                              <a:solidFill>
                                <a:schemeClr val="accent2"/>
                              </a:solidFill>
                              <a:latin typeface="Cambria Math" panose="02040503050406030204" pitchFamily="18" charset="0"/>
                            </a:rPr>
                          </m:ctrlPr>
                        </m:fPr>
                        <m:num>
                          <m:r>
                            <a:rPr lang="en-US" b="0" i="1" smtClean="0">
                              <a:solidFill>
                                <a:schemeClr val="accent2"/>
                              </a:solidFill>
                              <a:latin typeface="Cambria Math" panose="02040503050406030204" pitchFamily="18" charset="0"/>
                            </a:rPr>
                            <m:t>1</m:t>
                          </m:r>
                        </m:num>
                        <m:den>
                          <m:r>
                            <a:rPr lang="en-US" b="0" i="1" smtClean="0">
                              <a:solidFill>
                                <a:schemeClr val="accent2"/>
                              </a:solidFill>
                              <a:latin typeface="Cambria Math" panose="02040503050406030204" pitchFamily="18" charset="0"/>
                            </a:rPr>
                            <m:t>4</m:t>
                          </m:r>
                        </m:den>
                      </m:f>
                      <m:r>
                        <a:rPr lang="en-US" b="0" i="1" smtClean="0">
                          <a:solidFill>
                            <a:schemeClr val="bg1"/>
                          </a:solidFill>
                          <a:latin typeface="Cambria Math" panose="02040503050406030204" pitchFamily="18" charset="0"/>
                        </a:rPr>
                        <m:t>+</m:t>
                      </m:r>
                      <m:f>
                        <m:fPr>
                          <m:ctrlPr>
                            <a:rPr lang="en-US" b="0" i="1" smtClean="0">
                              <a:solidFill>
                                <a:schemeClr val="accent3"/>
                              </a:solidFill>
                              <a:latin typeface="Cambria Math" panose="02040503050406030204" pitchFamily="18" charset="0"/>
                            </a:rPr>
                          </m:ctrlPr>
                        </m:fPr>
                        <m:num>
                          <m:r>
                            <a:rPr lang="en-US" b="0" i="1" smtClean="0">
                              <a:solidFill>
                                <a:schemeClr val="accent3"/>
                              </a:solidFill>
                              <a:latin typeface="Cambria Math" panose="02040503050406030204" pitchFamily="18" charset="0"/>
                            </a:rPr>
                            <m:t>1</m:t>
                          </m:r>
                        </m:num>
                        <m:den>
                          <m:r>
                            <a:rPr lang="en-US" b="0" i="1" smtClean="0">
                              <a:solidFill>
                                <a:schemeClr val="accent3"/>
                              </a:solidFill>
                              <a:latin typeface="Cambria Math" panose="02040503050406030204" pitchFamily="18" charset="0"/>
                            </a:rPr>
                            <m:t>8</m:t>
                          </m:r>
                        </m:den>
                      </m:f>
                      <m:r>
                        <a:rPr lang="en-US" b="0" i="1" smtClean="0">
                          <a:latin typeface="Cambria Math" panose="02040503050406030204" pitchFamily="18" charset="0"/>
                        </a:rPr>
                        <m:t>+</m:t>
                      </m:r>
                      <m:f>
                        <m:fPr>
                          <m:ctrlPr>
                            <a:rPr lang="en-US" b="0" i="1" smtClean="0">
                              <a:solidFill>
                                <a:schemeClr val="accent4"/>
                              </a:solidFill>
                              <a:latin typeface="Cambria Math" panose="02040503050406030204" pitchFamily="18" charset="0"/>
                            </a:rPr>
                          </m:ctrlPr>
                        </m:fPr>
                        <m:num>
                          <m:r>
                            <a:rPr lang="en-US" b="0" i="1" smtClean="0">
                              <a:solidFill>
                                <a:schemeClr val="accent4"/>
                              </a:solidFill>
                              <a:latin typeface="Cambria Math" panose="02040503050406030204" pitchFamily="18" charset="0"/>
                            </a:rPr>
                            <m:t>1</m:t>
                          </m:r>
                        </m:num>
                        <m:den>
                          <m:r>
                            <a:rPr lang="en-US" b="0" i="1" smtClean="0">
                              <a:solidFill>
                                <a:schemeClr val="accent4"/>
                              </a:solidFill>
                              <a:latin typeface="Cambria Math" panose="02040503050406030204" pitchFamily="18" charset="0"/>
                            </a:rPr>
                            <m:t>16</m:t>
                          </m:r>
                        </m:den>
                      </m:f>
                      <m:r>
                        <a:rPr lang="en-US" b="0" i="1" smtClean="0">
                          <a:latin typeface="Cambria Math" panose="02040503050406030204" pitchFamily="18" charset="0"/>
                        </a:rPr>
                        <m:t>=0.9375</m:t>
                      </m:r>
                    </m:oMath>
                  </m:oMathPara>
                </a14:m>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m:t>
                      </m:r>
                      <m:f>
                        <m:fPr>
                          <m:ctrlPr>
                            <a:rPr lang="en-US" b="0" i="1" smtClean="0">
                              <a:solidFill>
                                <a:schemeClr val="accent2"/>
                              </a:solidFill>
                              <a:latin typeface="Cambria Math" panose="02040503050406030204" pitchFamily="18" charset="0"/>
                            </a:rPr>
                          </m:ctrlPr>
                        </m:fPr>
                        <m:num>
                          <m:r>
                            <a:rPr lang="en-US" b="0" i="1" smtClean="0">
                              <a:solidFill>
                                <a:schemeClr val="accent2"/>
                              </a:solidFill>
                              <a:latin typeface="Cambria Math" panose="02040503050406030204" pitchFamily="18" charset="0"/>
                            </a:rPr>
                            <m:t>1</m:t>
                          </m:r>
                        </m:num>
                        <m:den>
                          <m:r>
                            <a:rPr lang="en-US" b="0" i="1" smtClean="0">
                              <a:solidFill>
                                <a:schemeClr val="accent2"/>
                              </a:solidFill>
                              <a:latin typeface="Cambria Math" panose="02040503050406030204" pitchFamily="18" charset="0"/>
                            </a:rPr>
                            <m:t>4</m:t>
                          </m:r>
                        </m:den>
                      </m:f>
                      <m:r>
                        <a:rPr lang="en-US" b="0" i="1" smtClean="0">
                          <a:solidFill>
                            <a:schemeClr val="bg1"/>
                          </a:solidFill>
                          <a:latin typeface="Cambria Math" panose="02040503050406030204" pitchFamily="18" charset="0"/>
                        </a:rPr>
                        <m:t>+</m:t>
                      </m:r>
                      <m:f>
                        <m:fPr>
                          <m:ctrlPr>
                            <a:rPr lang="en-US" b="0" i="1" smtClean="0">
                              <a:solidFill>
                                <a:schemeClr val="accent3"/>
                              </a:solidFill>
                              <a:latin typeface="Cambria Math" panose="02040503050406030204" pitchFamily="18" charset="0"/>
                            </a:rPr>
                          </m:ctrlPr>
                        </m:fPr>
                        <m:num>
                          <m:r>
                            <a:rPr lang="en-US" b="0" i="1" smtClean="0">
                              <a:solidFill>
                                <a:schemeClr val="accent3"/>
                              </a:solidFill>
                              <a:latin typeface="Cambria Math" panose="02040503050406030204" pitchFamily="18" charset="0"/>
                            </a:rPr>
                            <m:t>1</m:t>
                          </m:r>
                        </m:num>
                        <m:den>
                          <m:r>
                            <a:rPr lang="en-US" b="0" i="1" smtClean="0">
                              <a:solidFill>
                                <a:schemeClr val="accent3"/>
                              </a:solidFill>
                              <a:latin typeface="Cambria Math" panose="02040503050406030204" pitchFamily="18" charset="0"/>
                            </a:rPr>
                            <m:t>8</m:t>
                          </m:r>
                        </m:den>
                      </m:f>
                      <m:r>
                        <a:rPr lang="en-US" b="0" i="1" smtClean="0">
                          <a:latin typeface="Cambria Math" panose="02040503050406030204" pitchFamily="18" charset="0"/>
                        </a:rPr>
                        <m:t>+</m:t>
                      </m:r>
                      <m:f>
                        <m:fPr>
                          <m:ctrlPr>
                            <a:rPr lang="en-US" b="0" i="1" smtClean="0">
                              <a:solidFill>
                                <a:schemeClr val="accent4"/>
                              </a:solidFill>
                              <a:latin typeface="Cambria Math" panose="02040503050406030204" pitchFamily="18" charset="0"/>
                            </a:rPr>
                          </m:ctrlPr>
                        </m:fPr>
                        <m:num>
                          <m:r>
                            <a:rPr lang="en-US" b="0" i="1" smtClean="0">
                              <a:solidFill>
                                <a:schemeClr val="accent4"/>
                              </a:solidFill>
                              <a:latin typeface="Cambria Math" panose="02040503050406030204" pitchFamily="18" charset="0"/>
                            </a:rPr>
                            <m:t>1</m:t>
                          </m:r>
                        </m:num>
                        <m:den>
                          <m:r>
                            <a:rPr lang="en-US" b="0" i="1" smtClean="0">
                              <a:solidFill>
                                <a:schemeClr val="accent4"/>
                              </a:solidFill>
                              <a:latin typeface="Cambria Math" panose="02040503050406030204" pitchFamily="18" charset="0"/>
                            </a:rPr>
                            <m:t>16</m:t>
                          </m:r>
                        </m:den>
                      </m:f>
                      <m:r>
                        <a:rPr lang="en-US" b="0" i="1" smtClean="0">
                          <a:solidFill>
                            <a:schemeClr val="bg1"/>
                          </a:solidFill>
                          <a:latin typeface="Cambria Math" panose="02040503050406030204" pitchFamily="18" charset="0"/>
                        </a:rPr>
                        <m:t>+</m:t>
                      </m:r>
                      <m:f>
                        <m:fPr>
                          <m:ctrlPr>
                            <a:rPr lang="en-US" b="0" i="1" smtClean="0">
                              <a:solidFill>
                                <a:schemeClr val="accent5"/>
                              </a:solidFill>
                              <a:latin typeface="Cambria Math" panose="02040503050406030204" pitchFamily="18" charset="0"/>
                            </a:rPr>
                          </m:ctrlPr>
                        </m:fPr>
                        <m:num>
                          <m:r>
                            <a:rPr lang="en-US" b="0" i="1" smtClean="0">
                              <a:solidFill>
                                <a:schemeClr val="accent5"/>
                              </a:solidFill>
                              <a:latin typeface="Cambria Math" panose="02040503050406030204" pitchFamily="18" charset="0"/>
                            </a:rPr>
                            <m:t>1</m:t>
                          </m:r>
                        </m:num>
                        <m:den>
                          <m:r>
                            <a:rPr lang="en-US" b="0" i="1" smtClean="0">
                              <a:solidFill>
                                <a:schemeClr val="accent5"/>
                              </a:solidFill>
                              <a:latin typeface="Cambria Math" panose="02040503050406030204" pitchFamily="18" charset="0"/>
                            </a:rPr>
                            <m:t>32</m:t>
                          </m:r>
                        </m:den>
                      </m:f>
                      <m:r>
                        <a:rPr lang="en-US" b="0" i="1" smtClean="0">
                          <a:latin typeface="Cambria Math" panose="02040503050406030204" pitchFamily="18" charset="0"/>
                        </a:rPr>
                        <m:t>=0.96875</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r>
                        <a:rPr lang="en-US" b="0" i="1" smtClean="0">
                          <a:solidFill>
                            <a:schemeClr val="bg1"/>
                          </a:solidFill>
                          <a:latin typeface="Cambria Math" panose="02040503050406030204" pitchFamily="18" charset="0"/>
                        </a:rPr>
                        <m:t>+</m:t>
                      </m:r>
                      <m:f>
                        <m:fPr>
                          <m:ctrlPr>
                            <a:rPr lang="en-US" b="0" i="1" smtClean="0">
                              <a:solidFill>
                                <a:schemeClr val="accent2"/>
                              </a:solidFill>
                              <a:latin typeface="Cambria Math" panose="02040503050406030204" pitchFamily="18" charset="0"/>
                            </a:rPr>
                          </m:ctrlPr>
                        </m:fPr>
                        <m:num>
                          <m:r>
                            <a:rPr lang="en-US" b="0" i="1" smtClean="0">
                              <a:solidFill>
                                <a:schemeClr val="accent2"/>
                              </a:solidFill>
                              <a:latin typeface="Cambria Math" panose="02040503050406030204" pitchFamily="18" charset="0"/>
                            </a:rPr>
                            <m:t>1</m:t>
                          </m:r>
                        </m:num>
                        <m:den>
                          <m:r>
                            <a:rPr lang="en-US" b="0" i="1" smtClean="0">
                              <a:solidFill>
                                <a:schemeClr val="accent2"/>
                              </a:solidFill>
                              <a:latin typeface="Cambria Math" panose="02040503050406030204" pitchFamily="18" charset="0"/>
                            </a:rPr>
                            <m:t>4</m:t>
                          </m:r>
                        </m:den>
                      </m:f>
                      <m:r>
                        <a:rPr lang="en-US" b="0" i="1" smtClean="0">
                          <a:solidFill>
                            <a:schemeClr val="bg1"/>
                          </a:solidFill>
                          <a:latin typeface="Cambria Math" panose="02040503050406030204" pitchFamily="18" charset="0"/>
                        </a:rPr>
                        <m:t>+</m:t>
                      </m:r>
                      <m:f>
                        <m:fPr>
                          <m:ctrlPr>
                            <a:rPr lang="en-US" b="0" i="1" smtClean="0">
                              <a:solidFill>
                                <a:schemeClr val="accent3"/>
                              </a:solidFill>
                              <a:latin typeface="Cambria Math" panose="02040503050406030204" pitchFamily="18" charset="0"/>
                            </a:rPr>
                          </m:ctrlPr>
                        </m:fPr>
                        <m:num>
                          <m:r>
                            <a:rPr lang="en-US" b="0" i="1" smtClean="0">
                              <a:solidFill>
                                <a:schemeClr val="accent3"/>
                              </a:solidFill>
                              <a:latin typeface="Cambria Math" panose="02040503050406030204" pitchFamily="18" charset="0"/>
                            </a:rPr>
                            <m:t>1</m:t>
                          </m:r>
                        </m:num>
                        <m:den>
                          <m:r>
                            <a:rPr lang="en-US" b="0" i="1" smtClean="0">
                              <a:solidFill>
                                <a:schemeClr val="accent3"/>
                              </a:solidFill>
                              <a:latin typeface="Cambria Math" panose="02040503050406030204" pitchFamily="18" charset="0"/>
                            </a:rPr>
                            <m:t>8</m:t>
                          </m:r>
                        </m:den>
                      </m:f>
                      <m:r>
                        <a:rPr lang="en-US" b="0" i="1" smtClean="0">
                          <a:latin typeface="Cambria Math" panose="02040503050406030204" pitchFamily="18" charset="0"/>
                        </a:rPr>
                        <m:t>+</m:t>
                      </m:r>
                      <m:f>
                        <m:fPr>
                          <m:ctrlPr>
                            <a:rPr lang="en-US" b="0" i="1" smtClean="0">
                              <a:solidFill>
                                <a:schemeClr val="accent4"/>
                              </a:solidFill>
                              <a:latin typeface="Cambria Math" panose="02040503050406030204" pitchFamily="18" charset="0"/>
                            </a:rPr>
                          </m:ctrlPr>
                        </m:fPr>
                        <m:num>
                          <m:r>
                            <a:rPr lang="en-US" b="0" i="1" smtClean="0">
                              <a:solidFill>
                                <a:schemeClr val="accent4"/>
                              </a:solidFill>
                              <a:latin typeface="Cambria Math" panose="02040503050406030204" pitchFamily="18" charset="0"/>
                            </a:rPr>
                            <m:t>1</m:t>
                          </m:r>
                        </m:num>
                        <m:den>
                          <m:r>
                            <a:rPr lang="en-US" b="0" i="1" smtClean="0">
                              <a:solidFill>
                                <a:schemeClr val="accent4"/>
                              </a:solidFill>
                              <a:latin typeface="Cambria Math" panose="02040503050406030204" pitchFamily="18" charset="0"/>
                            </a:rPr>
                            <m:t>16</m:t>
                          </m:r>
                        </m:den>
                      </m:f>
                      <m:r>
                        <a:rPr lang="en-US" b="0" i="1" smtClean="0">
                          <a:solidFill>
                            <a:schemeClr val="bg1"/>
                          </a:solidFill>
                          <a:latin typeface="Cambria Math" panose="02040503050406030204" pitchFamily="18" charset="0"/>
                        </a:rPr>
                        <m:t>+</m:t>
                      </m:r>
                      <m:f>
                        <m:fPr>
                          <m:ctrlPr>
                            <a:rPr lang="en-US" b="0" i="1" smtClean="0">
                              <a:solidFill>
                                <a:schemeClr val="accent5"/>
                              </a:solidFill>
                              <a:latin typeface="Cambria Math" panose="02040503050406030204" pitchFamily="18" charset="0"/>
                            </a:rPr>
                          </m:ctrlPr>
                        </m:fPr>
                        <m:num>
                          <m:r>
                            <a:rPr lang="en-US" b="0" i="1" smtClean="0">
                              <a:solidFill>
                                <a:schemeClr val="accent5"/>
                              </a:solidFill>
                              <a:latin typeface="Cambria Math" panose="02040503050406030204" pitchFamily="18" charset="0"/>
                            </a:rPr>
                            <m:t>1</m:t>
                          </m:r>
                        </m:num>
                        <m:den>
                          <m:r>
                            <a:rPr lang="en-US" b="0" i="1" smtClean="0">
                              <a:solidFill>
                                <a:schemeClr val="accent5"/>
                              </a:solidFill>
                              <a:latin typeface="Cambria Math" panose="02040503050406030204" pitchFamily="18" charset="0"/>
                            </a:rPr>
                            <m:t>32</m:t>
                          </m:r>
                        </m:den>
                      </m:f>
                      <m:r>
                        <a:rPr lang="en-US" b="0" i="1" smtClean="0">
                          <a:solidFill>
                            <a:schemeClr val="bg1"/>
                          </a:solidFill>
                          <a:latin typeface="Cambria Math" panose="02040503050406030204" pitchFamily="18" charset="0"/>
                        </a:rPr>
                        <m:t>+</m:t>
                      </m:r>
                      <m:f>
                        <m:fPr>
                          <m:ctrlPr>
                            <a:rPr lang="en-US" b="0" i="1" smtClean="0">
                              <a:solidFill>
                                <a:schemeClr val="accent6"/>
                              </a:solidFill>
                              <a:latin typeface="Cambria Math" panose="02040503050406030204" pitchFamily="18" charset="0"/>
                            </a:rPr>
                          </m:ctrlPr>
                        </m:fPr>
                        <m:num>
                          <m:r>
                            <a:rPr lang="en-US" b="0" i="1" smtClean="0">
                              <a:solidFill>
                                <a:schemeClr val="accent6"/>
                              </a:solidFill>
                              <a:latin typeface="Cambria Math" panose="02040503050406030204" pitchFamily="18" charset="0"/>
                            </a:rPr>
                            <m:t>1</m:t>
                          </m:r>
                        </m:num>
                        <m:den>
                          <m:r>
                            <a:rPr lang="en-US" b="0" i="1" smtClean="0">
                              <a:solidFill>
                                <a:schemeClr val="accent6"/>
                              </a:solidFill>
                              <a:latin typeface="Cambria Math" panose="02040503050406030204" pitchFamily="18" charset="0"/>
                            </a:rPr>
                            <m:t>64</m:t>
                          </m:r>
                        </m:den>
                      </m:f>
                      <m:r>
                        <a:rPr lang="en-US" b="0" i="1" smtClean="0">
                          <a:latin typeface="Cambria Math" panose="02040503050406030204" pitchFamily="18" charset="0"/>
                        </a:rPr>
                        <m:t>=0.984375</m:t>
                      </m:r>
                    </m:oMath>
                  </m:oMathPara>
                </a14:m>
                <a:endParaRPr lang="en-US" b="0" dirty="0"/>
              </a:p>
              <a:p>
                <a:pPr marL="0" indent="0">
                  <a:buNone/>
                </a:pPr>
                <a:r>
                  <a:rPr lang="en-US" dirty="0"/>
                  <a:t>What happens if the pattern continues forever?</a:t>
                </a:r>
              </a:p>
            </p:txBody>
          </p:sp>
        </mc:Choice>
        <mc:Fallback xmlns="">
          <p:sp>
            <p:nvSpPr>
              <p:cNvPr id="3" name="Content Placeholder 2">
                <a:extLst>
                  <a:ext uri="{FF2B5EF4-FFF2-40B4-BE49-F238E27FC236}">
                    <a16:creationId xmlns:a16="http://schemas.microsoft.com/office/drawing/2014/main" id="{BB7B4B3A-B85A-4F89-A589-A757180AD588}"/>
                  </a:ext>
                </a:extLst>
              </p:cNvPr>
              <p:cNvSpPr>
                <a:spLocks noGrp="1" noRot="1" noChangeAspect="1" noMove="1" noResize="1" noEditPoints="1" noAdjustHandles="1" noChangeArrowheads="1" noChangeShapeType="1" noTextEdit="1"/>
              </p:cNvSpPr>
              <p:nvPr>
                <p:ph sz="half" idx="1"/>
              </p:nvPr>
            </p:nvSpPr>
            <p:spPr>
              <a:blipFill>
                <a:blip r:embed="rId3"/>
                <a:stretch>
                  <a:fillRect l="-1822"/>
                </a:stretch>
              </a:blipFill>
            </p:spPr>
            <p:txBody>
              <a:bodyPr/>
              <a:lstStyle/>
              <a:p>
                <a:r>
                  <a:rPr lang="en-US">
                    <a:noFill/>
                  </a:rPr>
                  <a:t> </a:t>
                </a:r>
              </a:p>
            </p:txBody>
          </p:sp>
        </mc:Fallback>
      </mc:AlternateContent>
      <p:graphicFrame>
        <p:nvGraphicFramePr>
          <p:cNvPr id="6" name="Content Placeholder 5">
            <a:extLst>
              <a:ext uri="{FF2B5EF4-FFF2-40B4-BE49-F238E27FC236}">
                <a16:creationId xmlns:a16="http://schemas.microsoft.com/office/drawing/2014/main" id="{34BD61BA-C581-4AD4-A33E-168BDBD59DC1}"/>
              </a:ext>
            </a:extLst>
          </p:cNvPr>
          <p:cNvGraphicFramePr>
            <a:graphicFrameLocks noGrp="1"/>
          </p:cNvGraphicFramePr>
          <p:nvPr>
            <p:ph sz="half" idx="2"/>
            <p:extLst>
              <p:ext uri="{D42A27DB-BD31-4B8C-83A1-F6EECF244321}">
                <p14:modId xmlns:p14="http://schemas.microsoft.com/office/powerpoint/2010/main" val="3532684778"/>
              </p:ext>
            </p:extLst>
          </p:nvPr>
        </p:nvGraphicFramePr>
        <p:xfrm>
          <a:off x="6395224" y="981705"/>
          <a:ext cx="5592336" cy="5852160"/>
        </p:xfrm>
        <a:graphic>
          <a:graphicData uri="http://schemas.openxmlformats.org/drawingml/2006/table">
            <a:tbl>
              <a:tblPr firstRow="1" bandRow="1">
                <a:tableStyleId>{5940675A-B579-460E-94D1-54222C63F5DA}</a:tableStyleId>
              </a:tblPr>
              <a:tblGrid>
                <a:gridCol w="349521">
                  <a:extLst>
                    <a:ext uri="{9D8B030D-6E8A-4147-A177-3AD203B41FA5}">
                      <a16:colId xmlns:a16="http://schemas.microsoft.com/office/drawing/2014/main" val="4067152055"/>
                    </a:ext>
                  </a:extLst>
                </a:gridCol>
                <a:gridCol w="349521">
                  <a:extLst>
                    <a:ext uri="{9D8B030D-6E8A-4147-A177-3AD203B41FA5}">
                      <a16:colId xmlns:a16="http://schemas.microsoft.com/office/drawing/2014/main" val="4149967535"/>
                    </a:ext>
                  </a:extLst>
                </a:gridCol>
                <a:gridCol w="349521">
                  <a:extLst>
                    <a:ext uri="{9D8B030D-6E8A-4147-A177-3AD203B41FA5}">
                      <a16:colId xmlns:a16="http://schemas.microsoft.com/office/drawing/2014/main" val="4234471801"/>
                    </a:ext>
                  </a:extLst>
                </a:gridCol>
                <a:gridCol w="349521">
                  <a:extLst>
                    <a:ext uri="{9D8B030D-6E8A-4147-A177-3AD203B41FA5}">
                      <a16:colId xmlns:a16="http://schemas.microsoft.com/office/drawing/2014/main" val="843183954"/>
                    </a:ext>
                  </a:extLst>
                </a:gridCol>
                <a:gridCol w="349521">
                  <a:extLst>
                    <a:ext uri="{9D8B030D-6E8A-4147-A177-3AD203B41FA5}">
                      <a16:colId xmlns:a16="http://schemas.microsoft.com/office/drawing/2014/main" val="1839285459"/>
                    </a:ext>
                  </a:extLst>
                </a:gridCol>
                <a:gridCol w="349521">
                  <a:extLst>
                    <a:ext uri="{9D8B030D-6E8A-4147-A177-3AD203B41FA5}">
                      <a16:colId xmlns:a16="http://schemas.microsoft.com/office/drawing/2014/main" val="3015788089"/>
                    </a:ext>
                  </a:extLst>
                </a:gridCol>
                <a:gridCol w="349521">
                  <a:extLst>
                    <a:ext uri="{9D8B030D-6E8A-4147-A177-3AD203B41FA5}">
                      <a16:colId xmlns:a16="http://schemas.microsoft.com/office/drawing/2014/main" val="2612124030"/>
                    </a:ext>
                  </a:extLst>
                </a:gridCol>
                <a:gridCol w="349521">
                  <a:extLst>
                    <a:ext uri="{9D8B030D-6E8A-4147-A177-3AD203B41FA5}">
                      <a16:colId xmlns:a16="http://schemas.microsoft.com/office/drawing/2014/main" val="278985610"/>
                    </a:ext>
                  </a:extLst>
                </a:gridCol>
                <a:gridCol w="349521">
                  <a:extLst>
                    <a:ext uri="{9D8B030D-6E8A-4147-A177-3AD203B41FA5}">
                      <a16:colId xmlns:a16="http://schemas.microsoft.com/office/drawing/2014/main" val="834222098"/>
                    </a:ext>
                  </a:extLst>
                </a:gridCol>
                <a:gridCol w="349521">
                  <a:extLst>
                    <a:ext uri="{9D8B030D-6E8A-4147-A177-3AD203B41FA5}">
                      <a16:colId xmlns:a16="http://schemas.microsoft.com/office/drawing/2014/main" val="655927823"/>
                    </a:ext>
                  </a:extLst>
                </a:gridCol>
                <a:gridCol w="349521">
                  <a:extLst>
                    <a:ext uri="{9D8B030D-6E8A-4147-A177-3AD203B41FA5}">
                      <a16:colId xmlns:a16="http://schemas.microsoft.com/office/drawing/2014/main" val="313420335"/>
                    </a:ext>
                  </a:extLst>
                </a:gridCol>
                <a:gridCol w="349521">
                  <a:extLst>
                    <a:ext uri="{9D8B030D-6E8A-4147-A177-3AD203B41FA5}">
                      <a16:colId xmlns:a16="http://schemas.microsoft.com/office/drawing/2014/main" val="2445954657"/>
                    </a:ext>
                  </a:extLst>
                </a:gridCol>
                <a:gridCol w="349521">
                  <a:extLst>
                    <a:ext uri="{9D8B030D-6E8A-4147-A177-3AD203B41FA5}">
                      <a16:colId xmlns:a16="http://schemas.microsoft.com/office/drawing/2014/main" val="1324763371"/>
                    </a:ext>
                  </a:extLst>
                </a:gridCol>
                <a:gridCol w="349521">
                  <a:extLst>
                    <a:ext uri="{9D8B030D-6E8A-4147-A177-3AD203B41FA5}">
                      <a16:colId xmlns:a16="http://schemas.microsoft.com/office/drawing/2014/main" val="3187743971"/>
                    </a:ext>
                  </a:extLst>
                </a:gridCol>
                <a:gridCol w="349521">
                  <a:extLst>
                    <a:ext uri="{9D8B030D-6E8A-4147-A177-3AD203B41FA5}">
                      <a16:colId xmlns:a16="http://schemas.microsoft.com/office/drawing/2014/main" val="4061056125"/>
                    </a:ext>
                  </a:extLst>
                </a:gridCol>
                <a:gridCol w="349521">
                  <a:extLst>
                    <a:ext uri="{9D8B030D-6E8A-4147-A177-3AD203B41FA5}">
                      <a16:colId xmlns:a16="http://schemas.microsoft.com/office/drawing/2014/main" val="4194406983"/>
                    </a:ext>
                  </a:extLst>
                </a:gridCol>
              </a:tblGrid>
              <a:tr h="34577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174853730"/>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76357479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615839645"/>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22376491"/>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85791553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84674668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76604424"/>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683092286"/>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646905620"/>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822765389"/>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7527326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548394236"/>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281471958"/>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247598480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5380787"/>
                  </a:ext>
                </a:extLst>
              </a:tr>
              <a:tr h="34577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578167"/>
                  </a:ext>
                </a:extLst>
              </a:tr>
            </a:tbl>
          </a:graphicData>
        </a:graphic>
      </p:graphicFrame>
      <p:sp>
        <p:nvSpPr>
          <p:cNvPr id="5" name="Slide Number Placeholder 4">
            <a:extLst>
              <a:ext uri="{FF2B5EF4-FFF2-40B4-BE49-F238E27FC236}">
                <a16:creationId xmlns:a16="http://schemas.microsoft.com/office/drawing/2014/main" id="{404ACB50-BBC2-4C8E-8DA3-A3440CEFD167}"/>
              </a:ext>
            </a:extLst>
          </p:cNvPr>
          <p:cNvSpPr>
            <a:spLocks noGrp="1"/>
          </p:cNvSpPr>
          <p:nvPr>
            <p:ph type="sldNum" sz="quarter" idx="12"/>
          </p:nvPr>
        </p:nvSpPr>
        <p:spPr/>
        <p:txBody>
          <a:bodyPr/>
          <a:lstStyle/>
          <a:p>
            <a:fld id="{49804466-71A5-484C-9A97-DA563B716E01}" type="slidenum">
              <a:rPr lang="en-US" smtClean="0"/>
              <a:t>41</a:t>
            </a:fld>
            <a:endParaRPr lang="en-US"/>
          </a:p>
        </p:txBody>
      </p:sp>
    </p:spTree>
    <p:extLst>
      <p:ext uri="{BB962C8B-B14F-4D97-AF65-F5344CB8AC3E}">
        <p14:creationId xmlns:p14="http://schemas.microsoft.com/office/powerpoint/2010/main" val="1410878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31BE-8C1A-4AB0-BA70-304689C0CD72}"/>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FCEBBA-17EC-4261-AE34-7C3547124774}"/>
                  </a:ext>
                </a:extLst>
              </p:cNvPr>
              <p:cNvSpPr>
                <a:spLocks noGrp="1"/>
              </p:cNvSpPr>
              <p:nvPr>
                <p:ph sz="half" idx="1"/>
              </p:nvPr>
            </p:nvSpPr>
            <p:spPr/>
            <p:txBody>
              <a:bodyPr/>
              <a:lstStyle/>
              <a:p>
                <a:r>
                  <a:rPr lang="en-US" dirty="0"/>
                  <a:t>Find the partial sums for </a:t>
                </a:r>
                <a:r>
                  <a:rPr lang="en-US" i="1" dirty="0"/>
                  <a:t>n</a:t>
                </a:r>
                <a:r>
                  <a:rPr lang="en-US" dirty="0"/>
                  <a:t> = 1, 2, 3, 4, 5 and describe what happens to </a:t>
                </a:r>
                <a:r>
                  <a:rPr lang="en-US" i="1" dirty="0"/>
                  <a:t>S</a:t>
                </a:r>
                <a:r>
                  <a:rPr lang="en-US" i="1" baseline="-25000" dirty="0"/>
                  <a:t>n</a:t>
                </a:r>
                <a:r>
                  <a:rPr lang="en-US" dirty="0"/>
                  <a:t> as </a:t>
                </a:r>
                <a:r>
                  <a:rPr lang="en-US" i="1" dirty="0"/>
                  <a:t>n</a:t>
                </a:r>
                <a:r>
                  <a:rPr lang="en-US" dirty="0"/>
                  <a:t> increases.</a:t>
                </a:r>
                <a:br>
                  <a:rPr lang="en-US" dirty="0"/>
                </a:b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80</m:t>
                        </m:r>
                      </m:den>
                    </m:f>
                    <m:r>
                      <a:rPr lang="en-US" b="0" i="1" smtClean="0">
                        <a:latin typeface="Cambria Math" panose="02040503050406030204" pitchFamily="18" charset="0"/>
                      </a:rPr>
                      <m:t>+…</m:t>
                    </m:r>
                  </m:oMath>
                </a14:m>
                <a:r>
                  <a:rPr lang="en-US" dirty="0"/>
                  <a:t> </a:t>
                </a:r>
              </a:p>
            </p:txBody>
          </p:sp>
        </mc:Choice>
        <mc:Fallback xmlns="">
          <p:sp>
            <p:nvSpPr>
              <p:cNvPr id="3" name="Content Placeholder 2">
                <a:extLst>
                  <a:ext uri="{FF2B5EF4-FFF2-40B4-BE49-F238E27FC236}">
                    <a16:creationId xmlns:a16="http://schemas.microsoft.com/office/drawing/2014/main" id="{C7FCEBBA-17EC-4261-AE34-7C3547124774}"/>
                  </a:ext>
                </a:extLst>
              </p:cNvPr>
              <p:cNvSpPr>
                <a:spLocks noGrp="1" noRot="1" noChangeAspect="1" noMove="1" noResize="1" noEditPoints="1" noAdjustHandles="1" noChangeArrowheads="1" noChangeShapeType="1" noTextEdit="1"/>
              </p:cNvSpPr>
              <p:nvPr>
                <p:ph sz="half" idx="1"/>
              </p:nvPr>
            </p:nvSpPr>
            <p:spPr>
              <a:blipFill>
                <a:blip r:embed="rId3"/>
                <a:stretch>
                  <a:fillRect l="-1822" t="-20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FA58B5D-9B53-4020-9CC0-ADA128D6D7D2}"/>
                  </a:ext>
                </a:extLst>
              </p:cNvPr>
              <p:cNvSpPr>
                <a:spLocks noGrp="1"/>
              </p:cNvSpPr>
              <p:nvPr>
                <p:ph sz="half" idx="2"/>
              </p:nvPr>
            </p:nvSpPr>
            <p:spPr/>
            <p:txBody>
              <a:bodyPr/>
              <a:lstStyle/>
              <a:p>
                <a:r>
                  <a:rPr lang="en-US" dirty="0"/>
                  <a:t>Try 623#3</a:t>
                </a:r>
                <a:br>
                  <a:rPr lang="en-US" dirty="0"/>
                </a:br>
                <a14:m>
                  <m:oMath xmlns:m="http://schemas.openxmlformats.org/officeDocument/2006/math">
                    <m:r>
                      <a:rPr lang="en-US" b="0" i="1" smtClean="0">
                        <a:latin typeface="Cambria Math" panose="02040503050406030204" pitchFamily="18" charset="0"/>
                      </a:rPr>
                      <m:t>4+</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36</m:t>
                        </m:r>
                      </m:num>
                      <m:den>
                        <m:r>
                          <a:rPr lang="en-US" b="0" i="1" smtClean="0">
                            <a:latin typeface="Cambria Math" panose="02040503050406030204" pitchFamily="18" charset="0"/>
                          </a:rPr>
                          <m:t>25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108</m:t>
                        </m:r>
                      </m:num>
                      <m:den>
                        <m:r>
                          <a:rPr lang="en-US" b="0" i="1" smtClean="0">
                            <a:latin typeface="Cambria Math" panose="02040503050406030204" pitchFamily="18" charset="0"/>
                          </a:rPr>
                          <m:t>125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324</m:t>
                        </m:r>
                      </m:num>
                      <m:den>
                        <m:r>
                          <a:rPr lang="en-US" b="0" i="1" smtClean="0">
                            <a:latin typeface="Cambria Math" panose="02040503050406030204" pitchFamily="18" charset="0"/>
                          </a:rPr>
                          <m:t>625</m:t>
                        </m:r>
                      </m:den>
                    </m:f>
                    <m:r>
                      <a:rPr lang="en-US" b="0" i="1" smtClean="0">
                        <a:latin typeface="Cambria Math" panose="02040503050406030204" pitchFamily="18" charset="0"/>
                      </a:rPr>
                      <m:t>+…</m:t>
                    </m:r>
                  </m:oMath>
                </a14:m>
                <a:r>
                  <a:rPr lang="en-US" dirty="0"/>
                  <a:t> </a:t>
                </a:r>
              </a:p>
            </p:txBody>
          </p:sp>
        </mc:Choice>
        <mc:Fallback xmlns="">
          <p:sp>
            <p:nvSpPr>
              <p:cNvPr id="4" name="Content Placeholder 3">
                <a:extLst>
                  <a:ext uri="{FF2B5EF4-FFF2-40B4-BE49-F238E27FC236}">
                    <a16:creationId xmlns:a16="http://schemas.microsoft.com/office/drawing/2014/main" id="{0FA58B5D-9B53-4020-9CC0-ADA128D6D7D2}"/>
                  </a:ext>
                </a:extLst>
              </p:cNvPr>
              <p:cNvSpPr>
                <a:spLocks noGrp="1" noRot="1" noChangeAspect="1" noMove="1" noResize="1" noEditPoints="1" noAdjustHandles="1" noChangeArrowheads="1" noChangeShapeType="1" noTextEdit="1"/>
              </p:cNvSpPr>
              <p:nvPr>
                <p:ph sz="half" idx="2"/>
              </p:nvPr>
            </p:nvSpPr>
            <p:spPr>
              <a:blipFill>
                <a:blip r:embed="rId4"/>
                <a:stretch>
                  <a:fillRect l="-1824" t="-200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6609A060-3323-4B96-B21A-1BD0F36BB532}"/>
              </a:ext>
            </a:extLst>
          </p:cNvPr>
          <p:cNvSpPr>
            <a:spLocks noGrp="1"/>
          </p:cNvSpPr>
          <p:nvPr>
            <p:ph type="sldNum" sz="quarter" idx="12"/>
          </p:nvPr>
        </p:nvSpPr>
        <p:spPr/>
        <p:txBody>
          <a:bodyPr/>
          <a:lstStyle/>
          <a:p>
            <a:fld id="{49804466-71A5-484C-9A97-DA563B716E01}" type="slidenum">
              <a:rPr lang="en-US" smtClean="0"/>
              <a:t>42</a:t>
            </a:fld>
            <a:endParaRPr lang="en-US"/>
          </a:p>
        </p:txBody>
      </p:sp>
    </p:spTree>
    <p:extLst>
      <p:ext uri="{BB962C8B-B14F-4D97-AF65-F5344CB8AC3E}">
        <p14:creationId xmlns:p14="http://schemas.microsoft.com/office/powerpoint/2010/main" val="25935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p:txBody>
              <a:bodyPr/>
              <a:lstStyle/>
              <a:p>
                <a:r>
                  <a:rPr lang="en-US" dirty="0">
                    <a:solidFill>
                      <a:schemeClr val="accent3">
                        <a:lumMod val="50000"/>
                      </a:schemeClr>
                    </a:solidFill>
                  </a:rPr>
                  <a:t>Sum of an infinite geometric series</a:t>
                </a:r>
              </a:p>
              <a:p>
                <a:pPr lvl="1"/>
                <a14:m>
                  <m:oMath xmlns:m="http://schemas.openxmlformats.org/officeDocument/2006/math">
                    <m:r>
                      <a:rPr lang="en-US" b="0" i="1" smtClean="0">
                        <a:solidFill>
                          <a:srgbClr val="0070C0"/>
                        </a:solidFill>
                        <a:latin typeface="Cambria Math"/>
                      </a:rPr>
                      <m:t>𝑆</m:t>
                    </m:r>
                    <m:r>
                      <a:rPr lang="en-US" b="0" i="1" smtClean="0">
                        <a:solidFill>
                          <a:srgbClr val="0070C0"/>
                        </a:solidFill>
                        <a:latin typeface="Cambria Math"/>
                      </a:rPr>
                      <m:t>=</m:t>
                    </m:r>
                    <m:f>
                      <m:fPr>
                        <m:ctrlPr>
                          <a:rPr lang="en-US" b="0" i="1" smtClean="0">
                            <a:solidFill>
                              <a:srgbClr val="0070C0"/>
                            </a:solidFill>
                            <a:latin typeface="Cambria Math" panose="02040503050406030204" pitchFamily="18" charset="0"/>
                          </a:rPr>
                        </m:ctrlPr>
                      </m:fPr>
                      <m:num>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𝑎</m:t>
                            </m:r>
                          </m:e>
                          <m:sub>
                            <m:r>
                              <a:rPr lang="en-US" b="0" i="1" smtClean="0">
                                <a:solidFill>
                                  <a:srgbClr val="0070C0"/>
                                </a:solidFill>
                                <a:latin typeface="Cambria Math"/>
                              </a:rPr>
                              <m:t>1</m:t>
                            </m:r>
                          </m:sub>
                        </m:sSub>
                      </m:num>
                      <m:den>
                        <m:r>
                          <a:rPr lang="en-US" b="0" i="1" smtClean="0">
                            <a:solidFill>
                              <a:srgbClr val="0070C0"/>
                            </a:solidFill>
                            <a:latin typeface="Cambria Math"/>
                          </a:rPr>
                          <m:t>1−</m:t>
                        </m:r>
                        <m:r>
                          <a:rPr lang="en-US" b="0" i="1" smtClean="0">
                            <a:solidFill>
                              <a:srgbClr val="0070C0"/>
                            </a:solidFill>
                            <a:latin typeface="Cambria Math"/>
                          </a:rPr>
                          <m:t>𝑟</m:t>
                        </m:r>
                      </m:den>
                    </m:f>
                  </m:oMath>
                </a14:m>
                <a:endParaRPr lang="en-US" dirty="0">
                  <a:solidFill>
                    <a:srgbClr val="0070C0"/>
                  </a:solidFill>
                </a:endParaRPr>
              </a:p>
              <a:p>
                <a:endParaRPr lang="en-US" dirty="0"/>
              </a:p>
              <a:p>
                <a:r>
                  <a:rPr lang="en-US" dirty="0"/>
                  <a:t>| </a:t>
                </a:r>
                <a:r>
                  <a:rPr lang="en-US" i="1" dirty="0"/>
                  <a:t>r</a:t>
                </a:r>
                <a:r>
                  <a:rPr lang="en-US" dirty="0"/>
                  <a:t> | &lt; 1</a:t>
                </a:r>
              </a:p>
              <a:p>
                <a:pPr lvl="1"/>
                <a:r>
                  <a:rPr lang="en-US" dirty="0"/>
                  <a:t>If | </a:t>
                </a:r>
                <a:r>
                  <a:rPr lang="en-US" i="1" dirty="0"/>
                  <a:t>r</a:t>
                </a:r>
                <a:r>
                  <a:rPr lang="en-US" dirty="0"/>
                  <a:t> | &gt; 1, then no sum (∞)</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900" t="-2005"/>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a:t>11.4 Finding Sums of Infinite Geometric Series</a:t>
            </a:r>
          </a:p>
        </p:txBody>
      </p:sp>
    </p:spTree>
    <p:extLst>
      <p:ext uri="{BB962C8B-B14F-4D97-AF65-F5344CB8AC3E}">
        <p14:creationId xmlns:p14="http://schemas.microsoft.com/office/powerpoint/2010/main" val="258411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a:bodyPr>
              <a:lstStyle/>
              <a:p>
                <a:r>
                  <a:rPr lang="en-US" dirty="0"/>
                  <a:t>Try 623#9</a:t>
                </a:r>
                <a:br>
                  <a:rPr lang="en-US" dirty="0"/>
                </a:br>
                <a14:m>
                  <m:oMath xmlns:m="http://schemas.openxmlformats.org/officeDocument/2006/math">
                    <m:r>
                      <a:rPr lang="en-US" b="0" i="1" smtClean="0">
                        <a:latin typeface="Cambria Math" panose="02040503050406030204" pitchFamily="18" charset="0"/>
                      </a:rPr>
                      <m:t>2+</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18</m:t>
                        </m:r>
                      </m:num>
                      <m:den>
                        <m:r>
                          <a:rPr lang="en-US" b="0" i="1" smtClean="0">
                            <a:latin typeface="Cambria Math" panose="02040503050406030204" pitchFamily="18" charset="0"/>
                          </a:rPr>
                          <m:t>16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54</m:t>
                        </m:r>
                      </m:num>
                      <m:den>
                        <m:r>
                          <a:rPr lang="en-US" b="0" i="1" smtClean="0">
                            <a:latin typeface="Cambria Math" panose="02040503050406030204" pitchFamily="18" charset="0"/>
                          </a:rPr>
                          <m:t>64</m:t>
                        </m:r>
                      </m:den>
                    </m:f>
                    <m:r>
                      <a:rPr lang="en-US" b="0" i="1" smtClean="0">
                        <a:latin typeface="Cambria Math" panose="02040503050406030204" pitchFamily="18" charset="0"/>
                      </a:rPr>
                      <m:t>+…</m:t>
                    </m:r>
                  </m:oMath>
                </a14:m>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3"/>
                <a:stretch>
                  <a:fillRect l="-1824" t="-2005"/>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a:t>11.4 Finding Sums of Infinite Geometric Series</a:t>
            </a:r>
          </a:p>
        </p:txBody>
      </p:sp>
      <mc:AlternateContent xmlns:mc="http://schemas.openxmlformats.org/markup-compatibility/2006">
        <mc:Choice xmlns:a14="http://schemas.microsoft.com/office/drawing/2010/main" Requires="a14">
          <p:sp>
            <p:nvSpPr>
              <p:cNvPr id="2" name="Content Placeholder 1"/>
              <p:cNvSpPr>
                <a:spLocks noGrp="1"/>
              </p:cNvSpPr>
              <p:nvPr>
                <p:ph sz="half" idx="1"/>
              </p:nvPr>
            </p:nvSpPr>
            <p:spPr/>
            <p:txBody>
              <a:bodyPr>
                <a:normAutofit/>
              </a:bodyPr>
              <a:lstStyle/>
              <a:p>
                <a:r>
                  <a:rPr lang="en-US" dirty="0">
                    <a:solidFill>
                      <a:schemeClr val="accent2">
                        <a:lumMod val="75000"/>
                      </a:schemeClr>
                    </a:solidFill>
                  </a:rPr>
                  <a:t>Find the sum</a:t>
                </a:r>
              </a:p>
              <a:p>
                <a:pPr marL="0" indent="0">
                  <a:buNone/>
                </a:pPr>
                <a14:m>
                  <m:oMathPara xmlns:m="http://schemas.openxmlformats.org/officeDocument/2006/math">
                    <m:oMathParaPr>
                      <m:jc m:val="left"/>
                    </m:oMathParaPr>
                    <m:oMath xmlns:m="http://schemas.openxmlformats.org/officeDocument/2006/math">
                      <m:nary>
                        <m:naryPr>
                          <m:chr m:val="∑"/>
                          <m:ctrlPr>
                            <a:rPr lang="en-US" b="0" i="1" smtClean="0">
                              <a:latin typeface="Cambria Math" panose="02040503050406030204" pitchFamily="18" charset="0"/>
                            </a:rPr>
                          </m:ctrlPr>
                        </m:naryPr>
                        <m:sub>
                          <m:r>
                            <a:rPr lang="en-US" b="0" i="1" smtClean="0">
                              <a:latin typeface="Cambria Math"/>
                            </a:rPr>
                            <m:t>𝑖</m:t>
                          </m:r>
                          <m:r>
                            <a:rPr lang="en-US" b="0" i="1" smtClean="0">
                              <a:latin typeface="Cambria Math"/>
                            </a:rPr>
                            <m:t>=1</m:t>
                          </m:r>
                        </m:sub>
                        <m:sup>
                          <m:r>
                            <a:rPr lang="en-US" b="0" i="1" smtClean="0">
                              <a:latin typeface="Cambria Math"/>
                            </a:rPr>
                            <m:t>∞</m:t>
                          </m:r>
                        </m:sup>
                        <m:e>
                          <m:r>
                            <a:rPr lang="en-US" b="0" i="1" smtClean="0">
                              <a:latin typeface="Cambria Math"/>
                            </a:rPr>
                            <m:t>2</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0.1</m:t>
                                  </m:r>
                                </m:e>
                              </m:d>
                            </m:e>
                            <m:sup>
                              <m:r>
                                <a:rPr lang="en-US" b="0" i="1" smtClean="0">
                                  <a:latin typeface="Cambria Math"/>
                                </a:rPr>
                                <m:t>𝑖</m:t>
                              </m:r>
                              <m:r>
                                <a:rPr lang="en-US" b="0" i="1" smtClean="0">
                                  <a:latin typeface="Cambria Math"/>
                                </a:rPr>
                                <m:t>−1</m:t>
                              </m:r>
                            </m:sup>
                          </m:sSup>
                        </m:e>
                      </m:nary>
                    </m:oMath>
                  </m:oMathPara>
                </a14:m>
                <a:endParaRPr lang="en-US" dirty="0"/>
              </a:p>
              <a:p>
                <a:pPr marL="0" indent="0">
                  <a:buNone/>
                </a:pPr>
                <a:endParaRPr lang="en-US" dirty="0"/>
              </a:p>
              <a:p>
                <a:pPr marL="0" indent="0">
                  <a:buNone/>
                </a:pPr>
                <a:endParaRPr lang="en-US" dirty="0"/>
              </a:p>
              <a:p>
                <a:pPr marL="0" indent="0">
                  <a:buNone/>
                </a:pP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sz="half" idx="1"/>
              </p:nvPr>
            </p:nvSpPr>
            <p:spPr>
              <a:blipFill>
                <a:blip r:embed="rId4"/>
                <a:stretch>
                  <a:fillRect l="-1822" t="-2005"/>
                </a:stretch>
              </a:blipFill>
            </p:spPr>
            <p:txBody>
              <a:bodyPr/>
              <a:lstStyle/>
              <a:p>
                <a:r>
                  <a:rPr lang="en-US">
                    <a:noFill/>
                  </a:rPr>
                  <a:t> </a:t>
                </a:r>
              </a:p>
            </p:txBody>
          </p:sp>
        </mc:Fallback>
      </mc:AlternateContent>
    </p:spTree>
    <p:extLst>
      <p:ext uri="{BB962C8B-B14F-4D97-AF65-F5344CB8AC3E}">
        <p14:creationId xmlns:p14="http://schemas.microsoft.com/office/powerpoint/2010/main" val="191099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pendulum that is released and swings freely travels 100 centimeters on the first swing. On each successive swing, the pendulum travels 96% of the distance of the previous swing. What is the total distance the pendulum travels?</a:t>
            </a:r>
          </a:p>
        </p:txBody>
      </p:sp>
      <p:sp>
        <p:nvSpPr>
          <p:cNvPr id="3" name="Title 2"/>
          <p:cNvSpPr>
            <a:spLocks noGrp="1"/>
          </p:cNvSpPr>
          <p:nvPr>
            <p:ph type="title"/>
          </p:nvPr>
        </p:nvSpPr>
        <p:spPr/>
        <p:txBody>
          <a:bodyPr>
            <a:normAutofit/>
          </a:bodyPr>
          <a:lstStyle/>
          <a:p>
            <a:r>
              <a:rPr lang="en-US" dirty="0"/>
              <a:t>11.4 Finding Sums of Infinite Geometric Series</a:t>
            </a:r>
          </a:p>
        </p:txBody>
      </p:sp>
      <p:pic>
        <p:nvPicPr>
          <p:cNvPr id="5" name="Picture 4">
            <a:extLst>
              <a:ext uri="{FF2B5EF4-FFF2-40B4-BE49-F238E27FC236}">
                <a16:creationId xmlns:a16="http://schemas.microsoft.com/office/drawing/2014/main" id="{3062F5C3-4001-41F8-B71E-DFA234E3B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9649" y="2629876"/>
            <a:ext cx="2615886" cy="4067703"/>
          </a:xfrm>
          <a:prstGeom prst="rect">
            <a:avLst/>
          </a:prstGeom>
        </p:spPr>
      </p:pic>
    </p:spTree>
    <p:extLst>
      <p:ext uri="{BB962C8B-B14F-4D97-AF65-F5344CB8AC3E}">
        <p14:creationId xmlns:p14="http://schemas.microsoft.com/office/powerpoint/2010/main" val="3521472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Write 0.27272727… as a fraction.</a:t>
            </a:r>
          </a:p>
        </p:txBody>
      </p:sp>
      <p:sp>
        <p:nvSpPr>
          <p:cNvPr id="3" name="Title 2"/>
          <p:cNvSpPr>
            <a:spLocks noGrp="1"/>
          </p:cNvSpPr>
          <p:nvPr>
            <p:ph type="title"/>
          </p:nvPr>
        </p:nvSpPr>
        <p:spPr/>
        <p:txBody>
          <a:bodyPr>
            <a:normAutofit/>
          </a:bodyPr>
          <a:lstStyle/>
          <a:p>
            <a:r>
              <a:rPr lang="en-US" dirty="0"/>
              <a:t>11.4 Finding Sums of Infinite Geometric Series</a:t>
            </a:r>
          </a:p>
        </p:txBody>
      </p:sp>
    </p:spTree>
    <p:extLst>
      <p:ext uri="{BB962C8B-B14F-4D97-AF65-F5344CB8AC3E}">
        <p14:creationId xmlns:p14="http://schemas.microsoft.com/office/powerpoint/2010/main" val="680384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11.4 Finding Sums of Infinite Geometric Series</a:t>
            </a:r>
          </a:p>
        </p:txBody>
      </p:sp>
      <p:sp>
        <p:nvSpPr>
          <p:cNvPr id="2" name="Content Placeholder 1"/>
          <p:cNvSpPr>
            <a:spLocks noGrp="1"/>
          </p:cNvSpPr>
          <p:nvPr>
            <p:ph idx="1"/>
          </p:nvPr>
        </p:nvSpPr>
        <p:spPr/>
        <p:txBody>
          <a:bodyPr>
            <a:normAutofit/>
          </a:bodyPr>
          <a:lstStyle/>
          <a:p>
            <a:r>
              <a:rPr lang="en-US" dirty="0"/>
              <a:t>Try 623#21</a:t>
            </a:r>
            <a:br>
              <a:rPr lang="en-US" dirty="0"/>
            </a:br>
            <a:r>
              <a:rPr lang="en-US" dirty="0"/>
              <a:t>Write 32.323232… as a fraction.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78776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F9D8-A19F-4ADC-A4E7-0972262357E2}"/>
              </a:ext>
            </a:extLst>
          </p:cNvPr>
          <p:cNvSpPr>
            <a:spLocks noGrp="1"/>
          </p:cNvSpPr>
          <p:nvPr>
            <p:ph type="title"/>
          </p:nvPr>
        </p:nvSpPr>
        <p:spPr/>
        <p:txBody>
          <a:bodyPr/>
          <a:lstStyle/>
          <a:p>
            <a:r>
              <a:rPr lang="en-US" dirty="0"/>
              <a:t>11.5 Using Recursive Rules with Sequences</a:t>
            </a:r>
          </a:p>
        </p:txBody>
      </p:sp>
      <p:sp>
        <p:nvSpPr>
          <p:cNvPr id="3" name="Text Placeholder 2">
            <a:extLst>
              <a:ext uri="{FF2B5EF4-FFF2-40B4-BE49-F238E27FC236}">
                <a16:creationId xmlns:a16="http://schemas.microsoft.com/office/drawing/2014/main" id="{14F5FD08-BE56-4024-9B01-2F54CC8535A1}"/>
              </a:ext>
            </a:extLst>
          </p:cNvPr>
          <p:cNvSpPr>
            <a:spLocks noGrp="1"/>
          </p:cNvSpPr>
          <p:nvPr>
            <p:ph type="body" idx="1"/>
          </p:nvPr>
        </p:nvSpPr>
        <p:spPr/>
        <p:txBody>
          <a:bodyPr>
            <a:normAutofit fontScale="92500" lnSpcReduction="20000"/>
          </a:bodyPr>
          <a:lstStyle/>
          <a:p>
            <a:r>
              <a:rPr lang="en-US" dirty="0"/>
              <a:t>After this lesson…</a:t>
            </a:r>
          </a:p>
          <a:p>
            <a:r>
              <a:rPr lang="en-US" dirty="0"/>
              <a:t>• I can write terms of recursively </a:t>
            </a:r>
            <a:r>
              <a:rPr lang="en-US" dirty="0" err="1"/>
              <a:t>defi</a:t>
            </a:r>
            <a:r>
              <a:rPr lang="en-US" dirty="0"/>
              <a:t> </a:t>
            </a:r>
            <a:r>
              <a:rPr lang="en-US" dirty="0" err="1"/>
              <a:t>ned</a:t>
            </a:r>
            <a:r>
              <a:rPr lang="en-US" dirty="0"/>
              <a:t> sequences.</a:t>
            </a:r>
          </a:p>
          <a:p>
            <a:r>
              <a:rPr lang="en-US" dirty="0"/>
              <a:t>• I can write recursive rules for sequences.</a:t>
            </a:r>
          </a:p>
          <a:p>
            <a:r>
              <a:rPr lang="en-US" dirty="0"/>
              <a:t>• I can translate between recursive rules and explicit rules.</a:t>
            </a:r>
          </a:p>
          <a:p>
            <a:r>
              <a:rPr lang="en-US" dirty="0"/>
              <a:t>• I can use recursive rules to solve real-life problems.</a:t>
            </a:r>
          </a:p>
        </p:txBody>
      </p:sp>
      <p:sp>
        <p:nvSpPr>
          <p:cNvPr id="4" name="Slide Number Placeholder 3">
            <a:extLst>
              <a:ext uri="{FF2B5EF4-FFF2-40B4-BE49-F238E27FC236}">
                <a16:creationId xmlns:a16="http://schemas.microsoft.com/office/drawing/2014/main" id="{82AE348B-FBBA-45D1-87AB-A0BD7A7F7170}"/>
              </a:ext>
            </a:extLst>
          </p:cNvPr>
          <p:cNvSpPr>
            <a:spLocks noGrp="1"/>
          </p:cNvSpPr>
          <p:nvPr>
            <p:ph type="sldNum" sz="quarter" idx="12"/>
          </p:nvPr>
        </p:nvSpPr>
        <p:spPr/>
        <p:txBody>
          <a:bodyPr/>
          <a:lstStyle/>
          <a:p>
            <a:fld id="{49804466-71A5-484C-9A97-DA563B716E01}" type="slidenum">
              <a:rPr lang="en-US" smtClean="0"/>
              <a:t>48</a:t>
            </a:fld>
            <a:endParaRPr lang="en-US"/>
          </a:p>
        </p:txBody>
      </p:sp>
    </p:spTree>
    <p:extLst>
      <p:ext uri="{BB962C8B-B14F-4D97-AF65-F5344CB8AC3E}">
        <p14:creationId xmlns:p14="http://schemas.microsoft.com/office/powerpoint/2010/main" val="2884808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accent3">
                    <a:lumMod val="50000"/>
                  </a:schemeClr>
                </a:solidFill>
              </a:rPr>
              <a:t>Explicit Rule</a:t>
            </a:r>
          </a:p>
          <a:p>
            <a:pPr lvl="1"/>
            <a:r>
              <a:rPr lang="en-US" dirty="0"/>
              <a:t>Gives the </a:t>
            </a:r>
            <a:r>
              <a:rPr lang="en-US" i="1" dirty="0"/>
              <a:t>n</a:t>
            </a:r>
            <a:r>
              <a:rPr lang="en-US" baseline="30000" dirty="0"/>
              <a:t>th</a:t>
            </a:r>
            <a:r>
              <a:rPr lang="en-US" dirty="0"/>
              <a:t> term directly</a:t>
            </a:r>
          </a:p>
          <a:p>
            <a:pPr lvl="1"/>
            <a:r>
              <a:rPr lang="en-US" i="1" dirty="0"/>
              <a:t>a</a:t>
            </a:r>
            <a:r>
              <a:rPr lang="en-US" i="1" baseline="-25000" dirty="0"/>
              <a:t>n</a:t>
            </a:r>
            <a:r>
              <a:rPr lang="en-US" dirty="0"/>
              <a:t> = 2 + 4</a:t>
            </a:r>
            <a:r>
              <a:rPr lang="en-US" i="1" dirty="0"/>
              <a:t>n</a:t>
            </a:r>
          </a:p>
          <a:p>
            <a:endParaRPr lang="en-US" dirty="0"/>
          </a:p>
          <a:p>
            <a:r>
              <a:rPr lang="en-US" dirty="0">
                <a:solidFill>
                  <a:schemeClr val="accent3">
                    <a:lumMod val="50000"/>
                  </a:schemeClr>
                </a:solidFill>
              </a:rPr>
              <a:t>Recursive Rule</a:t>
            </a:r>
          </a:p>
          <a:p>
            <a:pPr lvl="1"/>
            <a:r>
              <a:rPr lang="en-US" dirty="0"/>
              <a:t>Each term is found by knowing the previous term</a:t>
            </a:r>
          </a:p>
          <a:p>
            <a:pPr lvl="1"/>
            <a:r>
              <a:rPr lang="en-US" i="1" dirty="0"/>
              <a:t>a</a:t>
            </a:r>
            <a:r>
              <a:rPr lang="en-US" baseline="-25000" dirty="0"/>
              <a:t>1</a:t>
            </a:r>
            <a:r>
              <a:rPr lang="en-US" dirty="0"/>
              <a:t> = 6; </a:t>
            </a:r>
            <a:r>
              <a:rPr lang="en-US" i="1" dirty="0"/>
              <a:t>a</a:t>
            </a:r>
            <a:r>
              <a:rPr lang="en-US" i="1" baseline="-25000" dirty="0"/>
              <a:t>n</a:t>
            </a:r>
            <a:r>
              <a:rPr lang="en-US" dirty="0"/>
              <a:t> = </a:t>
            </a:r>
            <a:r>
              <a:rPr lang="en-US" i="1" dirty="0"/>
              <a:t>a</a:t>
            </a:r>
            <a:r>
              <a:rPr lang="en-US" i="1" baseline="-25000" dirty="0"/>
              <a:t>n</a:t>
            </a:r>
            <a:r>
              <a:rPr lang="en-US" baseline="-25000" dirty="0"/>
              <a:t>−1</a:t>
            </a:r>
            <a:r>
              <a:rPr lang="en-US" dirty="0"/>
              <a:t> + 4</a:t>
            </a:r>
          </a:p>
        </p:txBody>
      </p:sp>
      <p:sp>
        <p:nvSpPr>
          <p:cNvPr id="3" name="Title 2"/>
          <p:cNvSpPr>
            <a:spLocks noGrp="1"/>
          </p:cNvSpPr>
          <p:nvPr>
            <p:ph type="title"/>
          </p:nvPr>
        </p:nvSpPr>
        <p:spPr/>
        <p:txBody>
          <a:bodyPr>
            <a:normAutofit/>
          </a:bodyPr>
          <a:lstStyle/>
          <a:p>
            <a:r>
              <a:rPr lang="en-US" dirty="0"/>
              <a:t>11.5 Using Recursive Rules with Sequences</a:t>
            </a:r>
          </a:p>
        </p:txBody>
      </p:sp>
    </p:spTree>
    <p:extLst>
      <p:ext uri="{BB962C8B-B14F-4D97-AF65-F5344CB8AC3E}">
        <p14:creationId xmlns:p14="http://schemas.microsoft.com/office/powerpoint/2010/main" val="121375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11.1A Defining and Using Sequences</a:t>
            </a:r>
          </a:p>
        </p:txBody>
      </p:sp>
      <p:sp>
        <p:nvSpPr>
          <p:cNvPr id="3" name="Content Placeholder 2"/>
          <p:cNvSpPr>
            <a:spLocks noGrp="1"/>
          </p:cNvSpPr>
          <p:nvPr>
            <p:ph sz="half" idx="1"/>
          </p:nvPr>
        </p:nvSpPr>
        <p:spPr/>
        <p:txBody>
          <a:bodyPr>
            <a:normAutofit/>
          </a:bodyPr>
          <a:lstStyle/>
          <a:p>
            <a:r>
              <a:rPr lang="en-US" dirty="0">
                <a:solidFill>
                  <a:schemeClr val="accent3">
                    <a:lumMod val="50000"/>
                  </a:schemeClr>
                </a:solidFill>
              </a:rPr>
              <a:t>Sequence</a:t>
            </a:r>
          </a:p>
          <a:p>
            <a:pPr lvl="1"/>
            <a:r>
              <a:rPr lang="en-US" dirty="0"/>
              <a:t>Function whose domain are integers</a:t>
            </a:r>
          </a:p>
          <a:p>
            <a:pPr lvl="1"/>
            <a:r>
              <a:rPr lang="en-US" dirty="0"/>
              <a:t>List of numbers that follow a rule</a:t>
            </a:r>
          </a:p>
          <a:p>
            <a:pPr lvl="1"/>
            <a:endParaRPr lang="en-US" dirty="0"/>
          </a:p>
          <a:p>
            <a:pPr lvl="1"/>
            <a:r>
              <a:rPr lang="en-US" dirty="0"/>
              <a:t>2, 4, 6, 8, 10</a:t>
            </a:r>
          </a:p>
          <a:p>
            <a:pPr lvl="2"/>
            <a:r>
              <a:rPr lang="en-US" dirty="0">
                <a:solidFill>
                  <a:schemeClr val="accent3">
                    <a:lumMod val="50000"/>
                  </a:schemeClr>
                </a:solidFill>
              </a:rPr>
              <a:t>Finite</a:t>
            </a:r>
          </a:p>
          <a:p>
            <a:pPr lvl="1"/>
            <a:r>
              <a:rPr lang="en-US" dirty="0"/>
              <a:t>2, 4, 6, 8, 10, …</a:t>
            </a:r>
          </a:p>
          <a:p>
            <a:pPr lvl="2"/>
            <a:r>
              <a:rPr lang="en-US" dirty="0">
                <a:solidFill>
                  <a:schemeClr val="accent3">
                    <a:lumMod val="50000"/>
                  </a:schemeClr>
                </a:solidFill>
              </a:rPr>
              <a:t>Infinite</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0BE19F18-D336-4A7D-A4C3-3E2E1CB99704}"/>
                  </a:ext>
                </a:extLst>
              </p:cNvPr>
              <p:cNvSpPr>
                <a:spLocks noGrp="1"/>
              </p:cNvSpPr>
              <p:nvPr>
                <p:ph sz="half" idx="2"/>
              </p:nvPr>
            </p:nvSpPr>
            <p:spPr/>
            <p:txBody>
              <a:bodyPr/>
              <a:lstStyle/>
              <a:p>
                <a:r>
                  <a:rPr lang="en-US" dirty="0">
                    <a:solidFill>
                      <a:schemeClr val="accent3">
                        <a:lumMod val="50000"/>
                      </a:schemeClr>
                    </a:solidFill>
                  </a:rPr>
                  <a:t>Rule</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𝑎</m:t>
                        </m:r>
                      </m:e>
                      <m:sub>
                        <m:r>
                          <a:rPr lang="en-US" i="1">
                            <a:latin typeface="Cambria Math"/>
                          </a:rPr>
                          <m:t>𝑛</m:t>
                        </m:r>
                      </m:sub>
                    </m:sSub>
                    <m:r>
                      <a:rPr lang="en-US" i="1">
                        <a:latin typeface="Cambria Math"/>
                      </a:rPr>
                      <m:t>=2</m:t>
                    </m:r>
                    <m:r>
                      <a:rPr lang="en-US" i="1">
                        <a:latin typeface="Cambria Math"/>
                      </a:rPr>
                      <m:t>𝑛</m:t>
                    </m:r>
                  </m:oMath>
                </a14:m>
                <a:endParaRPr lang="en-US" dirty="0"/>
              </a:p>
              <a:p>
                <a:endParaRPr lang="en-US" dirty="0"/>
              </a:p>
              <a:p>
                <a:r>
                  <a:rPr lang="en-US" dirty="0">
                    <a:solidFill>
                      <a:schemeClr val="accent5">
                        <a:lumMod val="50000"/>
                      </a:schemeClr>
                    </a:solidFill>
                  </a:rPr>
                  <a:t>Domain</a:t>
                </a:r>
                <a:r>
                  <a:rPr lang="en-US" dirty="0"/>
                  <a:t>: (</a:t>
                </a:r>
                <a:r>
                  <a:rPr lang="en-US" i="1" dirty="0"/>
                  <a:t>n</a:t>
                </a:r>
                <a:r>
                  <a:rPr lang="en-US" dirty="0"/>
                  <a:t>)</a:t>
                </a:r>
              </a:p>
              <a:p>
                <a:pPr lvl="1"/>
                <a:r>
                  <a:rPr lang="en-US" dirty="0"/>
                  <a:t>Term’s location (1</a:t>
                </a:r>
                <a:r>
                  <a:rPr lang="en-US" baseline="30000" dirty="0"/>
                  <a:t>st</a:t>
                </a:r>
                <a:r>
                  <a:rPr lang="en-US" dirty="0"/>
                  <a:t>, 2</a:t>
                </a:r>
                <a:r>
                  <a:rPr lang="en-US" baseline="30000" dirty="0"/>
                  <a:t>nd</a:t>
                </a:r>
                <a:r>
                  <a:rPr lang="en-US" dirty="0"/>
                  <a:t>, 3</a:t>
                </a:r>
                <a:r>
                  <a:rPr lang="en-US" baseline="30000" dirty="0"/>
                  <a:t>rd</a:t>
                </a:r>
                <a:r>
                  <a:rPr lang="en-US" dirty="0"/>
                  <a:t>…)</a:t>
                </a:r>
              </a:p>
              <a:p>
                <a:r>
                  <a:rPr lang="en-US" dirty="0">
                    <a:solidFill>
                      <a:schemeClr val="accent5">
                        <a:lumMod val="50000"/>
                      </a:schemeClr>
                    </a:solidFill>
                  </a:rPr>
                  <a:t>Range</a:t>
                </a:r>
                <a:r>
                  <a:rPr lang="en-US" dirty="0"/>
                  <a:t>: (</a:t>
                </a:r>
                <a:r>
                  <a:rPr lang="en-US" i="1" dirty="0"/>
                  <a:t>a</a:t>
                </a:r>
                <a:r>
                  <a:rPr lang="en-US" i="1" baseline="-25000" dirty="0"/>
                  <a:t>n</a:t>
                </a:r>
                <a:r>
                  <a:rPr lang="en-US" dirty="0"/>
                  <a:t>)</a:t>
                </a:r>
              </a:p>
              <a:p>
                <a:pPr lvl="1"/>
                <a:r>
                  <a:rPr lang="en-US" dirty="0"/>
                  <a:t>Term’s value (2, 4, 6, 8…)</a:t>
                </a:r>
              </a:p>
              <a:p>
                <a:endParaRPr lang="en-US" dirty="0"/>
              </a:p>
            </p:txBody>
          </p:sp>
        </mc:Choice>
        <mc:Fallback>
          <p:sp>
            <p:nvSpPr>
              <p:cNvPr id="4" name="Content Placeholder 3">
                <a:extLst>
                  <a:ext uri="{FF2B5EF4-FFF2-40B4-BE49-F238E27FC236}">
                    <a16:creationId xmlns:a16="http://schemas.microsoft.com/office/drawing/2014/main" id="{0BE19F18-D336-4A7D-A4C3-3E2E1CB99704}"/>
                  </a:ext>
                </a:extLst>
              </p:cNvPr>
              <p:cNvSpPr>
                <a:spLocks noGrp="1" noRot="1" noChangeAspect="1" noMove="1" noResize="1" noEditPoints="1" noAdjustHandles="1" noChangeArrowheads="1" noChangeShapeType="1" noTextEdit="1"/>
              </p:cNvSpPr>
              <p:nvPr>
                <p:ph sz="half" idx="2"/>
              </p:nvPr>
            </p:nvSpPr>
            <p:spPr>
              <a:blipFill>
                <a:blip r:embed="rId3"/>
                <a:stretch>
                  <a:fillRect l="-1824" t="-2005"/>
                </a:stretch>
              </a:blipFill>
            </p:spPr>
            <p:txBody>
              <a:bodyPr/>
              <a:lstStyle/>
              <a:p>
                <a:r>
                  <a:rPr lang="en-US">
                    <a:noFill/>
                  </a:rPr>
                  <a:t> </a:t>
                </a:r>
              </a:p>
            </p:txBody>
          </p:sp>
        </mc:Fallback>
      </mc:AlternateContent>
    </p:spTree>
    <p:extLst>
      <p:ext uri="{BB962C8B-B14F-4D97-AF65-F5344CB8AC3E}">
        <p14:creationId xmlns:p14="http://schemas.microsoft.com/office/powerpoint/2010/main" val="309432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lstStyle/>
              <a:p>
                <a:pPr marL="457189" lvl="1" indent="-457189">
                  <a:buFont typeface="Wingdings 2" pitchFamily="18" charset="2"/>
                  <a:buChar char="³"/>
                </a:pPr>
                <a:r>
                  <a:rPr lang="en-US" b="0" dirty="0"/>
                  <a:t>Try 631#5</a:t>
                </a:r>
                <a:br>
                  <a:rPr lang="en-US" b="0"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+1</m:t>
                    </m:r>
                  </m:oMath>
                </a14:m>
                <a:r>
                  <a:rPr lang="en-US" dirty="0"/>
                  <a:t> </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3"/>
                <a:stretch>
                  <a:fillRect l="-1621" t="-2005"/>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a:t>11.5 Using Recursive Rules with Sequences</a:t>
            </a:r>
          </a:p>
        </p:txBody>
      </p:sp>
      <mc:AlternateContent xmlns:mc="http://schemas.openxmlformats.org/markup-compatibility/2006">
        <mc:Choice xmlns:a14="http://schemas.microsoft.com/office/drawing/2010/main" Requires="a14">
          <p:sp>
            <p:nvSpPr>
              <p:cNvPr id="2" name="Content Placeholder 1"/>
              <p:cNvSpPr>
                <a:spLocks noGrp="1"/>
              </p:cNvSpPr>
              <p:nvPr>
                <p:ph sz="half" idx="1"/>
              </p:nvPr>
            </p:nvSpPr>
            <p:spPr/>
            <p:txBody>
              <a:bodyPr/>
              <a:lstStyle/>
              <a:p>
                <a:r>
                  <a:rPr lang="en-US" dirty="0">
                    <a:solidFill>
                      <a:schemeClr val="accent2">
                        <a:lumMod val="75000"/>
                      </a:schemeClr>
                    </a:solidFill>
                  </a:rPr>
                  <a:t>Write the first 5 terms</a:t>
                </a:r>
              </a:p>
              <a:p>
                <a:pPr lvl="1"/>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b="0" i="1" dirty="0" smtClean="0">
                            <a:latin typeface="Cambria Math" panose="02040503050406030204" pitchFamily="18" charset="0"/>
                          </a:rPr>
                          <m:t>1</m:t>
                        </m:r>
                      </m:sub>
                    </m:sSub>
                    <m:r>
                      <a:rPr lang="en-US" i="1" dirty="0">
                        <a:latin typeface="Cambria Math" panose="02040503050406030204" pitchFamily="18" charset="0"/>
                      </a:rPr>
                      <m:t>=</m:t>
                    </m:r>
                    <m:r>
                      <a:rPr lang="en-US" b="0" i="1" dirty="0" smtClean="0">
                        <a:latin typeface="Cambria Math" panose="02040503050406030204" pitchFamily="18" charset="0"/>
                      </a:rPr>
                      <m:t>3</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𝑛</m:t>
                        </m:r>
                      </m:sub>
                    </m:sSub>
                    <m:r>
                      <a:rPr lang="en-US" i="1" dirty="0">
                        <a:latin typeface="Cambria Math" panose="02040503050406030204" pitchFamily="18" charset="0"/>
                      </a:rPr>
                      <m:t>=</m:t>
                    </m:r>
                    <m:r>
                      <a:rPr lang="en-US" b="0" i="1" dirty="0" smtClean="0">
                        <a:latin typeface="Cambria Math" panose="02040503050406030204" pitchFamily="18" charset="0"/>
                      </a:rPr>
                      <m:t>2</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𝑛</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i="1" dirty="0">
                        <a:latin typeface="Cambria Math" panose="02040503050406030204" pitchFamily="18" charset="0"/>
                      </a:rPr>
                      <m:t>1</m:t>
                    </m:r>
                  </m:oMath>
                </a14:m>
                <a:endParaRPr lang="en-US" dirty="0"/>
              </a:p>
              <a:p>
                <a:pPr lvl="1"/>
                <a:endParaRPr lang="en-US" dirty="0"/>
              </a:p>
              <a:p>
                <a:pPr lvl="1"/>
                <a:endParaRPr lang="en-US" dirty="0"/>
              </a:p>
              <a:p>
                <a:pPr lvl="1"/>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sz="half" idx="1"/>
              </p:nvPr>
            </p:nvSpPr>
            <p:spPr>
              <a:blipFill>
                <a:blip r:embed="rId4"/>
                <a:stretch>
                  <a:fillRect l="-1822" t="-2005"/>
                </a:stretch>
              </a:blipFill>
            </p:spPr>
            <p:txBody>
              <a:bodyPr/>
              <a:lstStyle/>
              <a:p>
                <a:r>
                  <a:rPr lang="en-US">
                    <a:noFill/>
                  </a:rPr>
                  <a:t> </a:t>
                </a:r>
              </a:p>
            </p:txBody>
          </p:sp>
        </mc:Fallback>
      </mc:AlternateContent>
    </p:spTree>
    <p:extLst>
      <p:ext uri="{BB962C8B-B14F-4D97-AF65-F5344CB8AC3E}">
        <p14:creationId xmlns:p14="http://schemas.microsoft.com/office/powerpoint/2010/main" val="377929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AC1BA-696D-4777-A6E6-51AA7E8A6F80}"/>
              </a:ext>
            </a:extLst>
          </p:cNvPr>
          <p:cNvSpPr>
            <a:spLocks noGrp="1"/>
          </p:cNvSpPr>
          <p:nvPr>
            <p:ph type="title"/>
          </p:nvPr>
        </p:nvSpPr>
        <p:spPr/>
        <p:txBody>
          <a:bodyPr/>
          <a:lstStyle/>
          <a:p>
            <a:r>
              <a:rPr lang="en-US" dirty="0"/>
              <a:t>11.5 Using Recursive Rules with Sequences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47013A3-6848-4A88-9068-BEA47C3024F2}"/>
                  </a:ext>
                </a:extLst>
              </p:cNvPr>
              <p:cNvSpPr>
                <a:spLocks noGrp="1"/>
              </p:cNvSpPr>
              <p:nvPr>
                <p:ph idx="1"/>
              </p:nvPr>
            </p:nvSpPr>
            <p:spPr/>
            <p:txBody>
              <a:bodyPr/>
              <a:lstStyle/>
              <a:p>
                <a:r>
                  <a:rPr lang="en-US" dirty="0">
                    <a:solidFill>
                      <a:schemeClr val="accent3">
                        <a:lumMod val="50000"/>
                      </a:schemeClr>
                    </a:solidFill>
                  </a:rPr>
                  <a:t>Special Recursive Rules</a:t>
                </a:r>
              </a:p>
              <a:p>
                <a:pPr lvl="1"/>
                <a:r>
                  <a:rPr lang="en-US" dirty="0"/>
                  <a:t>Arithmetic Sequence</a:t>
                </a:r>
              </a:p>
              <a:p>
                <a:pPr lvl="2"/>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𝑎</m:t>
                        </m:r>
                      </m:e>
                      <m:sub>
                        <m:r>
                          <a:rPr lang="en-US" b="0" i="1" smtClean="0">
                            <a:solidFill>
                              <a:srgbClr val="0070C0"/>
                            </a:solidFill>
                            <a:latin typeface="Cambria Math" panose="02040503050406030204" pitchFamily="18" charset="0"/>
                          </a:rPr>
                          <m:t>𝑛</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𝑎</m:t>
                        </m:r>
                      </m:e>
                      <m:sub>
                        <m:r>
                          <a:rPr lang="en-US" b="0" i="1" smtClean="0">
                            <a:solidFill>
                              <a:srgbClr val="0070C0"/>
                            </a:solidFill>
                            <a:latin typeface="Cambria Math" panose="02040503050406030204" pitchFamily="18" charset="0"/>
                          </a:rPr>
                          <m:t>𝑛</m:t>
                        </m:r>
                        <m:r>
                          <a:rPr lang="en-US" b="0" i="1" smtClean="0">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𝑑</m:t>
                    </m:r>
                    <m:r>
                      <a:rPr lang="en-US" b="0" i="1" smtClean="0">
                        <a:solidFill>
                          <a:srgbClr val="0070C0"/>
                        </a:solidFill>
                        <a:latin typeface="Cambria Math" panose="02040503050406030204" pitchFamily="18" charset="0"/>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𝑎</m:t>
                        </m:r>
                      </m:e>
                      <m:sub>
                        <m:r>
                          <a:rPr lang="en-US" b="0" i="1" smtClean="0">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𝑎</m:t>
                        </m:r>
                      </m:e>
                      <m:sub>
                        <m:r>
                          <a:rPr lang="en-US" b="0" i="1" smtClean="0">
                            <a:solidFill>
                              <a:srgbClr val="0070C0"/>
                            </a:solidFill>
                            <a:latin typeface="Cambria Math" panose="02040503050406030204" pitchFamily="18" charset="0"/>
                          </a:rPr>
                          <m:t>1</m:t>
                        </m:r>
                      </m:sub>
                    </m:sSub>
                  </m:oMath>
                </a14:m>
                <a:endParaRPr lang="en-US" b="0" dirty="0">
                  <a:solidFill>
                    <a:srgbClr val="FFFF00"/>
                  </a:solidFill>
                </a:endParaRPr>
              </a:p>
              <a:p>
                <a:pPr lvl="1"/>
                <a:endParaRPr lang="en-US" dirty="0"/>
              </a:p>
              <a:p>
                <a:pPr lvl="1"/>
                <a:r>
                  <a:rPr lang="en-US" dirty="0"/>
                  <a:t>Geometric Sequence</a:t>
                </a:r>
              </a:p>
              <a:p>
                <a:pPr lvl="2"/>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𝑎</m:t>
                        </m:r>
                      </m:e>
                      <m:sub>
                        <m:r>
                          <a:rPr lang="en-US" b="0" i="1" smtClean="0">
                            <a:solidFill>
                              <a:srgbClr val="0070C0"/>
                            </a:solidFill>
                            <a:latin typeface="Cambria Math" panose="02040503050406030204" pitchFamily="18" charset="0"/>
                          </a:rPr>
                          <m:t>𝑛</m:t>
                        </m:r>
                      </m:sub>
                    </m:sSub>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𝑟</m:t>
                    </m:r>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𝑎</m:t>
                        </m:r>
                      </m:e>
                      <m:sub>
                        <m:r>
                          <a:rPr lang="en-US" b="0" i="1" smtClean="0">
                            <a:solidFill>
                              <a:srgbClr val="0070C0"/>
                            </a:solidFill>
                            <a:latin typeface="Cambria Math" panose="02040503050406030204" pitchFamily="18" charset="0"/>
                          </a:rPr>
                          <m:t>𝑛</m:t>
                        </m:r>
                        <m:r>
                          <a:rPr lang="en-US" b="0" i="1" smtClean="0">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𝑎</m:t>
                        </m:r>
                      </m:e>
                      <m:sub>
                        <m:r>
                          <a:rPr lang="en-US" b="0" i="1" smtClean="0">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𝑎</m:t>
                        </m:r>
                      </m:e>
                      <m:sub>
                        <m:r>
                          <a:rPr lang="en-US" b="0" i="1" smtClean="0">
                            <a:solidFill>
                              <a:srgbClr val="0070C0"/>
                            </a:solidFill>
                            <a:latin typeface="Cambria Math" panose="02040503050406030204" pitchFamily="18" charset="0"/>
                          </a:rPr>
                          <m:t>1</m:t>
                        </m:r>
                      </m:sub>
                    </m:sSub>
                  </m:oMath>
                </a14:m>
                <a:endParaRPr lang="en-US" dirty="0"/>
              </a:p>
            </p:txBody>
          </p:sp>
        </mc:Choice>
        <mc:Fallback>
          <p:sp>
            <p:nvSpPr>
              <p:cNvPr id="3" name="Content Placeholder 2">
                <a:extLst>
                  <a:ext uri="{FF2B5EF4-FFF2-40B4-BE49-F238E27FC236}">
                    <a16:creationId xmlns:a16="http://schemas.microsoft.com/office/drawing/2014/main" id="{147013A3-6848-4A88-9068-BEA47C3024F2}"/>
                  </a:ext>
                </a:extLst>
              </p:cNvPr>
              <p:cNvSpPr>
                <a:spLocks noGrp="1" noRot="1" noChangeAspect="1" noMove="1" noResize="1" noEditPoints="1" noAdjustHandles="1" noChangeArrowheads="1" noChangeShapeType="1" noTextEdit="1"/>
              </p:cNvSpPr>
              <p:nvPr>
                <p:ph idx="1"/>
              </p:nvPr>
            </p:nvSpPr>
            <p:spPr>
              <a:blipFill>
                <a:blip r:embed="rId3"/>
                <a:stretch>
                  <a:fillRect l="-900" t="-2005"/>
                </a:stretch>
              </a:blipFill>
            </p:spPr>
            <p:txBody>
              <a:bodyPr/>
              <a:lstStyle/>
              <a:p>
                <a:r>
                  <a:rPr lang="en-US">
                    <a:noFill/>
                  </a:rPr>
                  <a:t> </a:t>
                </a:r>
              </a:p>
            </p:txBody>
          </p:sp>
        </mc:Fallback>
      </mc:AlternateContent>
    </p:spTree>
    <p:extLst>
      <p:ext uri="{BB962C8B-B14F-4D97-AF65-F5344CB8AC3E}">
        <p14:creationId xmlns:p14="http://schemas.microsoft.com/office/powerpoint/2010/main" val="95376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Write the rules for the arithmetic sequence where </a:t>
            </a:r>
            <a:r>
              <a:rPr lang="en-US" i="1" dirty="0"/>
              <a:t>a</a:t>
            </a:r>
            <a:r>
              <a:rPr lang="en-US" baseline="-25000" dirty="0"/>
              <a:t>1</a:t>
            </a:r>
            <a:r>
              <a:rPr lang="en-US" dirty="0"/>
              <a:t> = 15 and </a:t>
            </a:r>
            <a:r>
              <a:rPr lang="en-US" i="1" dirty="0"/>
              <a:t>d</a:t>
            </a:r>
            <a:r>
              <a:rPr lang="en-US" dirty="0"/>
              <a:t> = 5.</a:t>
            </a:r>
          </a:p>
          <a:p>
            <a:pPr lvl="1"/>
            <a:r>
              <a:rPr lang="en-US" dirty="0"/>
              <a:t>Explicit</a:t>
            </a:r>
          </a:p>
          <a:p>
            <a:pPr lvl="1"/>
            <a:endParaRPr lang="en-US" dirty="0"/>
          </a:p>
          <a:p>
            <a:pPr lvl="1"/>
            <a:endParaRPr lang="en-US" dirty="0"/>
          </a:p>
          <a:p>
            <a:pPr lvl="1"/>
            <a:r>
              <a:rPr lang="en-US" dirty="0"/>
              <a:t>Recursive</a:t>
            </a:r>
          </a:p>
        </p:txBody>
      </p:sp>
      <p:sp>
        <p:nvSpPr>
          <p:cNvPr id="3" name="Title 2"/>
          <p:cNvSpPr>
            <a:spLocks noGrp="1"/>
          </p:cNvSpPr>
          <p:nvPr>
            <p:ph type="title"/>
          </p:nvPr>
        </p:nvSpPr>
        <p:spPr/>
        <p:txBody>
          <a:bodyPr>
            <a:normAutofit/>
          </a:bodyPr>
          <a:lstStyle/>
          <a:p>
            <a:r>
              <a:rPr lang="en-US" dirty="0"/>
              <a:t>11.5 Using Recursive Rules with Sequences</a:t>
            </a:r>
          </a:p>
        </p:txBody>
      </p:sp>
    </p:spTree>
    <p:extLst>
      <p:ext uri="{BB962C8B-B14F-4D97-AF65-F5344CB8AC3E}">
        <p14:creationId xmlns:p14="http://schemas.microsoft.com/office/powerpoint/2010/main" val="345430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Write the rule for the geometric sequence where </a:t>
            </a:r>
            <a:r>
              <a:rPr lang="en-US" i="1" dirty="0"/>
              <a:t>a</a:t>
            </a:r>
            <a:r>
              <a:rPr lang="en-US" baseline="-25000" dirty="0"/>
              <a:t>1</a:t>
            </a:r>
            <a:r>
              <a:rPr lang="en-US" dirty="0"/>
              <a:t> = 4 and </a:t>
            </a:r>
            <a:r>
              <a:rPr lang="en-US" i="1" dirty="0"/>
              <a:t>r</a:t>
            </a:r>
            <a:r>
              <a:rPr lang="en-US" dirty="0"/>
              <a:t> = 0.2</a:t>
            </a:r>
          </a:p>
          <a:p>
            <a:pPr lvl="1"/>
            <a:r>
              <a:rPr lang="en-US" dirty="0"/>
              <a:t>Explicit</a:t>
            </a:r>
          </a:p>
          <a:p>
            <a:pPr lvl="1"/>
            <a:endParaRPr lang="en-US" dirty="0"/>
          </a:p>
          <a:p>
            <a:pPr lvl="1"/>
            <a:endParaRPr lang="en-US" dirty="0"/>
          </a:p>
          <a:p>
            <a:pPr lvl="1"/>
            <a:r>
              <a:rPr lang="en-US" dirty="0"/>
              <a:t>Recursive</a:t>
            </a:r>
          </a:p>
        </p:txBody>
      </p:sp>
      <p:sp>
        <p:nvSpPr>
          <p:cNvPr id="3" name="Title 2"/>
          <p:cNvSpPr>
            <a:spLocks noGrp="1"/>
          </p:cNvSpPr>
          <p:nvPr>
            <p:ph type="title"/>
          </p:nvPr>
        </p:nvSpPr>
        <p:spPr/>
        <p:txBody>
          <a:bodyPr>
            <a:normAutofit/>
          </a:bodyPr>
          <a:lstStyle/>
          <a:p>
            <a:r>
              <a:rPr lang="en-US" dirty="0"/>
              <a:t>11.5 Using Recursive Rules with Sequences</a:t>
            </a:r>
          </a:p>
        </p:txBody>
      </p:sp>
    </p:spTree>
    <p:extLst>
      <p:ext uri="{BB962C8B-B14F-4D97-AF65-F5344CB8AC3E}">
        <p14:creationId xmlns:p14="http://schemas.microsoft.com/office/powerpoint/2010/main" val="297759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lstStyle/>
              <a:p>
                <a:pPr marL="457189" lvl="1" indent="-457189">
                  <a:buFont typeface="Wingdings 2" pitchFamily="18" charset="2"/>
                  <a:buChar char="³"/>
                </a:pPr>
                <a:r>
                  <a:rPr lang="en-US" dirty="0"/>
                  <a:t>Try 631#13</a:t>
                </a:r>
                <a:br>
                  <a:rPr lang="en-US" dirty="0"/>
                </a:br>
                <a14:m>
                  <m:oMath xmlns:m="http://schemas.openxmlformats.org/officeDocument/2006/math">
                    <m:r>
                      <a:rPr lang="en-US" b="0" i="1" smtClean="0">
                        <a:latin typeface="Cambria Math" panose="02040503050406030204" pitchFamily="18" charset="0"/>
                      </a:rPr>
                      <m:t>44, 11,</m:t>
                    </m:r>
                    <m:f>
                      <m:fPr>
                        <m:ctrlPr>
                          <a:rPr lang="en-US" b="0"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16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64</m:t>
                        </m:r>
                      </m:den>
                    </m:f>
                    <m:r>
                      <a:rPr lang="en-US" b="0" i="1" smtClean="0">
                        <a:latin typeface="Cambria Math" panose="02040503050406030204" pitchFamily="18" charset="0"/>
                      </a:rPr>
                      <m:t>,…</m:t>
                    </m:r>
                  </m:oMath>
                </a14:m>
                <a:r>
                  <a:rPr lang="en-US" dirty="0"/>
                  <a:t> </a:t>
                </a: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3"/>
                <a:stretch>
                  <a:fillRect l="-1621" t="-2005"/>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a:t>11.5 Using Recursive Rules with Sequences</a:t>
            </a:r>
          </a:p>
        </p:txBody>
      </p:sp>
      <p:sp>
        <p:nvSpPr>
          <p:cNvPr id="2" name="Content Placeholder 1"/>
          <p:cNvSpPr>
            <a:spLocks noGrp="1"/>
          </p:cNvSpPr>
          <p:nvPr>
            <p:ph sz="half" idx="1"/>
          </p:nvPr>
        </p:nvSpPr>
        <p:spPr/>
        <p:txBody>
          <a:bodyPr/>
          <a:lstStyle/>
          <a:p>
            <a:r>
              <a:rPr lang="en-US" dirty="0">
                <a:solidFill>
                  <a:schemeClr val="accent2">
                    <a:lumMod val="75000"/>
                  </a:schemeClr>
                </a:solidFill>
              </a:rPr>
              <a:t>Write a recursive rule for</a:t>
            </a:r>
          </a:p>
          <a:p>
            <a:pPr lvl="1"/>
            <a:r>
              <a:rPr lang="en-US" dirty="0"/>
              <a:t>1, 1, 4, 10, 28, 76, …</a:t>
            </a:r>
          </a:p>
          <a:p>
            <a:pPr lvl="1"/>
            <a:endParaRPr lang="en-US" dirty="0"/>
          </a:p>
          <a:p>
            <a:pPr lvl="1"/>
            <a:endParaRPr lang="en-US" dirty="0"/>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4253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F1B9773-87DF-4B59-94CE-28DDC0CC51F8}"/>
                  </a:ext>
                </a:extLst>
              </p:cNvPr>
              <p:cNvSpPr>
                <a:spLocks noGrp="1"/>
              </p:cNvSpPr>
              <p:nvPr>
                <p:ph sz="half" idx="2"/>
              </p:nvPr>
            </p:nvSpPr>
            <p:spPr/>
            <p:txBody>
              <a:bodyPr/>
              <a:lstStyle/>
              <a:p>
                <a:r>
                  <a:rPr lang="en-US" b="0" dirty="0"/>
                  <a:t>Try 631#29</a:t>
                </a:r>
                <a:br>
                  <a:rPr lang="en-US" b="0" dirty="0"/>
                </a:b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𝑛</m:t>
                        </m:r>
                      </m:sub>
                    </m:sSub>
                    <m:r>
                      <a:rPr lang="en-US" b="0" i="1" dirty="0" smtClean="0">
                        <a:latin typeface="Cambria Math" panose="02040503050406030204" pitchFamily="18" charset="0"/>
                      </a:rPr>
                      <m:t>=12</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b="0" i="1" dirty="0" smtClean="0">
                                <a:latin typeface="Cambria Math" panose="02040503050406030204" pitchFamily="18" charset="0"/>
                              </a:rPr>
                              <m:t>11</m:t>
                            </m:r>
                          </m:e>
                        </m:d>
                      </m:e>
                      <m:sup>
                        <m:r>
                          <a:rPr lang="en-US" i="1" dirty="0" smtClean="0">
                            <a:latin typeface="Cambria Math" panose="02040503050406030204" pitchFamily="18" charset="0"/>
                          </a:rPr>
                          <m:t>𝑛</m:t>
                        </m:r>
                        <m:r>
                          <a:rPr lang="en-US" i="1" dirty="0" smtClean="0">
                            <a:latin typeface="Cambria Math" panose="02040503050406030204" pitchFamily="18" charset="0"/>
                          </a:rPr>
                          <m:t>−1</m:t>
                        </m:r>
                      </m:sup>
                    </m:sSup>
                  </m:oMath>
                </a14:m>
                <a:endParaRPr lang="en-US" dirty="0"/>
              </a:p>
            </p:txBody>
          </p:sp>
        </mc:Choice>
        <mc:Fallback xmlns="">
          <p:sp>
            <p:nvSpPr>
              <p:cNvPr id="2" name="Content Placeholder 1">
                <a:extLst>
                  <a:ext uri="{FF2B5EF4-FFF2-40B4-BE49-F238E27FC236}">
                    <a16:creationId xmlns:a16="http://schemas.microsoft.com/office/drawing/2014/main" id="{0F1B9773-87DF-4B59-94CE-28DDC0CC51F8}"/>
                  </a:ext>
                </a:extLst>
              </p:cNvPr>
              <p:cNvSpPr>
                <a:spLocks noGrp="1" noRot="1" noChangeAspect="1" noMove="1" noResize="1" noEditPoints="1" noAdjustHandles="1" noChangeArrowheads="1" noChangeShapeType="1" noTextEdit="1"/>
              </p:cNvSpPr>
              <p:nvPr>
                <p:ph sz="half" idx="2"/>
              </p:nvPr>
            </p:nvSpPr>
            <p:spPr>
              <a:blipFill>
                <a:blip r:embed="rId3"/>
                <a:stretch>
                  <a:fillRect l="-1824" t="-200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244CDA2-C98B-4E19-8BA4-78158D9AEFB4}"/>
              </a:ext>
            </a:extLst>
          </p:cNvPr>
          <p:cNvSpPr>
            <a:spLocks noGrp="1"/>
          </p:cNvSpPr>
          <p:nvPr>
            <p:ph type="title"/>
          </p:nvPr>
        </p:nvSpPr>
        <p:spPr/>
        <p:txBody>
          <a:bodyPr/>
          <a:lstStyle/>
          <a:p>
            <a:r>
              <a:rPr lang="en-US" dirty="0"/>
              <a:t>11.5 Using Recursive Rules with Sequences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A6156A36-FA28-4988-98ED-8E40C52FA50D}"/>
                  </a:ext>
                </a:extLst>
              </p:cNvPr>
              <p:cNvSpPr>
                <a:spLocks noGrp="1"/>
              </p:cNvSpPr>
              <p:nvPr>
                <p:ph sz="half" idx="1"/>
              </p:nvPr>
            </p:nvSpPr>
            <p:spPr/>
            <p:txBody>
              <a:bodyPr/>
              <a:lstStyle/>
              <a:p>
                <a:r>
                  <a:rPr lang="en-US" dirty="0">
                    <a:solidFill>
                      <a:schemeClr val="accent2">
                        <a:lumMod val="75000"/>
                      </a:schemeClr>
                    </a:solidFill>
                  </a:rPr>
                  <a:t>Write a recursive rule for </a:t>
                </a:r>
                <a:br>
                  <a:rPr lang="en-US" dirty="0">
                    <a:solidFill>
                      <a:schemeClr val="accent2">
                        <a:lumMod val="75000"/>
                      </a:schemeClr>
                    </a:solidFill>
                  </a:rPr>
                </a:b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𝑛</m:t>
                        </m:r>
                      </m:sub>
                    </m:sSub>
                    <m:r>
                      <a:rPr lang="en-US" i="1" dirty="0">
                        <a:latin typeface="Cambria Math" panose="02040503050406030204" pitchFamily="18" charset="0"/>
                      </a:rPr>
                      <m:t>=30−</m:t>
                    </m:r>
                    <m:r>
                      <a:rPr lang="en-US" i="1" dirty="0" smtClean="0">
                        <a:latin typeface="Cambria Math" panose="02040503050406030204" pitchFamily="18" charset="0"/>
                      </a:rPr>
                      <m:t>5</m:t>
                    </m:r>
                    <m:r>
                      <a:rPr lang="en-US" i="1" dirty="0" smtClean="0">
                        <a:latin typeface="Cambria Math" panose="02040503050406030204" pitchFamily="18" charset="0"/>
                      </a:rPr>
                      <m:t>𝑛</m:t>
                    </m:r>
                  </m:oMath>
                </a14:m>
                <a:endParaRPr lang="en-US" dirty="0"/>
              </a:p>
            </p:txBody>
          </p:sp>
        </mc:Choice>
        <mc:Fallback>
          <p:sp>
            <p:nvSpPr>
              <p:cNvPr id="4" name="Content Placeholder 3">
                <a:extLst>
                  <a:ext uri="{FF2B5EF4-FFF2-40B4-BE49-F238E27FC236}">
                    <a16:creationId xmlns:a16="http://schemas.microsoft.com/office/drawing/2014/main" id="{A6156A36-FA28-4988-98ED-8E40C52FA50D}"/>
                  </a:ext>
                </a:extLst>
              </p:cNvPr>
              <p:cNvSpPr>
                <a:spLocks noGrp="1" noRot="1" noChangeAspect="1" noMove="1" noResize="1" noEditPoints="1" noAdjustHandles="1" noChangeArrowheads="1" noChangeShapeType="1" noTextEdit="1"/>
              </p:cNvSpPr>
              <p:nvPr>
                <p:ph sz="half" idx="1"/>
              </p:nvPr>
            </p:nvSpPr>
            <p:spPr>
              <a:blipFill>
                <a:blip r:embed="rId4"/>
                <a:stretch>
                  <a:fillRect l="-1822" t="-2005"/>
                </a:stretch>
              </a:blipFill>
            </p:spPr>
            <p:txBody>
              <a:bodyPr/>
              <a:lstStyle/>
              <a:p>
                <a:r>
                  <a:rPr lang="en-US">
                    <a:noFill/>
                  </a:rPr>
                  <a:t> </a:t>
                </a:r>
              </a:p>
            </p:txBody>
          </p:sp>
        </mc:Fallback>
      </mc:AlternateContent>
    </p:spTree>
    <p:extLst>
      <p:ext uri="{BB962C8B-B14F-4D97-AF65-F5344CB8AC3E}">
        <p14:creationId xmlns:p14="http://schemas.microsoft.com/office/powerpoint/2010/main" val="252819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728F8A8-DD14-4330-AAB1-2E15C8A6B82F}"/>
                  </a:ext>
                </a:extLst>
              </p:cNvPr>
              <p:cNvSpPr>
                <a:spLocks noGrp="1"/>
              </p:cNvSpPr>
              <p:nvPr>
                <p:ph sz="half" idx="2"/>
              </p:nvPr>
            </p:nvSpPr>
            <p:spPr/>
            <p:txBody>
              <a:bodyPr/>
              <a:lstStyle/>
              <a:p>
                <a:r>
                  <a:rPr lang="en-US" b="0" dirty="0"/>
                  <a:t>Try 631#39</a:t>
                </a:r>
                <a:br>
                  <a:rPr lang="en-US" b="0" dirty="0"/>
                </a:b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r>
                      <a:rPr lang="en-US" b="0" i="1" dirty="0" smtClean="0">
                        <a:latin typeface="Cambria Math" panose="02040503050406030204" pitchFamily="18" charset="0"/>
                      </a:rPr>
                      <m:t>−2;</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𝑛</m:t>
                        </m:r>
                      </m:sub>
                    </m:sSub>
                    <m:r>
                      <a:rPr lang="en-US" i="1" dirty="0" smtClean="0">
                        <a:latin typeface="Cambria Math" panose="02040503050406030204" pitchFamily="18" charset="0"/>
                      </a:rPr>
                      <m:t>=</m:t>
                    </m:r>
                    <m:r>
                      <a:rPr lang="en-US" b="0" i="1" dirty="0" smtClean="0">
                        <a:latin typeface="Cambria Math" panose="02040503050406030204" pitchFamily="18" charset="0"/>
                      </a:rPr>
                      <m:t>3</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𝑛</m:t>
                        </m:r>
                        <m:r>
                          <a:rPr lang="en-US" i="1" dirty="0" smtClean="0">
                            <a:latin typeface="Cambria Math" panose="02040503050406030204" pitchFamily="18" charset="0"/>
                          </a:rPr>
                          <m:t>−1</m:t>
                        </m:r>
                      </m:sub>
                    </m:sSub>
                  </m:oMath>
                </a14:m>
                <a:endParaRPr lang="en-US" dirty="0"/>
              </a:p>
            </p:txBody>
          </p:sp>
        </mc:Choice>
        <mc:Fallback xmlns="">
          <p:sp>
            <p:nvSpPr>
              <p:cNvPr id="2" name="Content Placeholder 1">
                <a:extLst>
                  <a:ext uri="{FF2B5EF4-FFF2-40B4-BE49-F238E27FC236}">
                    <a16:creationId xmlns:a16="http://schemas.microsoft.com/office/drawing/2014/main" id="{2728F8A8-DD14-4330-AAB1-2E15C8A6B82F}"/>
                  </a:ext>
                </a:extLst>
              </p:cNvPr>
              <p:cNvSpPr>
                <a:spLocks noGrp="1" noRot="1" noChangeAspect="1" noMove="1" noResize="1" noEditPoints="1" noAdjustHandles="1" noChangeArrowheads="1" noChangeShapeType="1" noTextEdit="1"/>
              </p:cNvSpPr>
              <p:nvPr>
                <p:ph sz="half" idx="2"/>
              </p:nvPr>
            </p:nvSpPr>
            <p:spPr>
              <a:blipFill>
                <a:blip r:embed="rId3"/>
                <a:stretch>
                  <a:fillRect l="-1824" t="-200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BCCD4E7-8C99-4656-91E9-F4BE887D775C}"/>
              </a:ext>
            </a:extLst>
          </p:cNvPr>
          <p:cNvSpPr>
            <a:spLocks noGrp="1"/>
          </p:cNvSpPr>
          <p:nvPr>
            <p:ph type="title"/>
          </p:nvPr>
        </p:nvSpPr>
        <p:spPr/>
        <p:txBody>
          <a:bodyPr/>
          <a:lstStyle/>
          <a:p>
            <a:r>
              <a:rPr lang="en-US" dirty="0"/>
              <a:t>11.5 Using Recursive Rules with Sequences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0684B214-EF05-4542-9B40-874906FBAEB8}"/>
                  </a:ext>
                </a:extLst>
              </p:cNvPr>
              <p:cNvSpPr>
                <a:spLocks noGrp="1"/>
              </p:cNvSpPr>
              <p:nvPr>
                <p:ph sz="half" idx="1"/>
              </p:nvPr>
            </p:nvSpPr>
            <p:spPr/>
            <p:txBody>
              <a:bodyPr/>
              <a:lstStyle/>
              <a:p>
                <a:r>
                  <a:rPr lang="en-US" dirty="0">
                    <a:solidFill>
                      <a:schemeClr val="accent2">
                        <a:lumMod val="75000"/>
                      </a:schemeClr>
                    </a:solidFill>
                  </a:rPr>
                  <a:t>Write an explicit rule for each sequence.</a:t>
                </a:r>
                <a:br>
                  <a:rPr lang="en-US" dirty="0"/>
                </a:b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1</m:t>
                        </m:r>
                      </m:sub>
                    </m:sSub>
                    <m:r>
                      <a:rPr lang="en-US" i="1" dirty="0">
                        <a:latin typeface="Cambria Math" panose="02040503050406030204" pitchFamily="18" charset="0"/>
                      </a:rPr>
                      <m:t>=7,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𝑛</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𝑛</m:t>
                        </m:r>
                        <m:r>
                          <a:rPr lang="en-US" b="0" i="1" dirty="0" smtClean="0">
                            <a:latin typeface="Cambria Math" panose="02040503050406030204" pitchFamily="18" charset="0"/>
                          </a:rPr>
                          <m:t>−1</m:t>
                        </m:r>
                      </m:sub>
                    </m:sSub>
                    <m:r>
                      <a:rPr lang="en-US" i="1" dirty="0">
                        <a:latin typeface="Cambria Math" panose="02040503050406030204" pitchFamily="18" charset="0"/>
                      </a:rPr>
                      <m:t>+</m:t>
                    </m:r>
                    <m:r>
                      <a:rPr lang="en-US" i="1" dirty="0" smtClean="0">
                        <a:latin typeface="Cambria Math" panose="02040503050406030204" pitchFamily="18" charset="0"/>
                      </a:rPr>
                      <m:t>4</m:t>
                    </m:r>
                  </m:oMath>
                </a14:m>
                <a:endParaRPr lang="en-US" dirty="0"/>
              </a:p>
            </p:txBody>
          </p:sp>
        </mc:Choice>
        <mc:Fallback>
          <p:sp>
            <p:nvSpPr>
              <p:cNvPr id="4" name="Content Placeholder 3">
                <a:extLst>
                  <a:ext uri="{FF2B5EF4-FFF2-40B4-BE49-F238E27FC236}">
                    <a16:creationId xmlns:a16="http://schemas.microsoft.com/office/drawing/2014/main" id="{0684B214-EF05-4542-9B40-874906FBAEB8}"/>
                  </a:ext>
                </a:extLst>
              </p:cNvPr>
              <p:cNvSpPr>
                <a:spLocks noGrp="1" noRot="1" noChangeAspect="1" noMove="1" noResize="1" noEditPoints="1" noAdjustHandles="1" noChangeArrowheads="1" noChangeShapeType="1" noTextEdit="1"/>
              </p:cNvSpPr>
              <p:nvPr>
                <p:ph sz="half" idx="1"/>
              </p:nvPr>
            </p:nvSpPr>
            <p:spPr>
              <a:blipFill>
                <a:blip r:embed="rId4"/>
                <a:stretch>
                  <a:fillRect l="-1822" t="-2005"/>
                </a:stretch>
              </a:blipFill>
            </p:spPr>
            <p:txBody>
              <a:bodyPr/>
              <a:lstStyle/>
              <a:p>
                <a:r>
                  <a:rPr lang="en-US">
                    <a:noFill/>
                  </a:rPr>
                  <a:t> </a:t>
                </a:r>
              </a:p>
            </p:txBody>
          </p:sp>
        </mc:Fallback>
      </mc:AlternateContent>
    </p:spTree>
    <p:extLst>
      <p:ext uri="{BB962C8B-B14F-4D97-AF65-F5344CB8AC3E}">
        <p14:creationId xmlns:p14="http://schemas.microsoft.com/office/powerpoint/2010/main" val="21518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F25288-51EA-4D18-93CF-D168B7AD3210}"/>
              </a:ext>
            </a:extLst>
          </p:cNvPr>
          <p:cNvSpPr>
            <a:spLocks noGrp="1"/>
          </p:cNvSpPr>
          <p:nvPr>
            <p:ph type="title"/>
          </p:nvPr>
        </p:nvSpPr>
        <p:spPr/>
        <p:txBody>
          <a:bodyPr/>
          <a:lstStyle/>
          <a:p>
            <a:r>
              <a:rPr lang="en-US" dirty="0"/>
              <a:t>11.5 Using Recursive Rules with Sequences</a:t>
            </a:r>
          </a:p>
        </p:txBody>
      </p:sp>
      <p:sp>
        <p:nvSpPr>
          <p:cNvPr id="3" name="Content Placeholder 2">
            <a:extLst>
              <a:ext uri="{FF2B5EF4-FFF2-40B4-BE49-F238E27FC236}">
                <a16:creationId xmlns:a16="http://schemas.microsoft.com/office/drawing/2014/main" id="{AAD556CF-7147-4022-8889-A5EC7DD1A41C}"/>
              </a:ext>
            </a:extLst>
          </p:cNvPr>
          <p:cNvSpPr>
            <a:spLocks noGrp="1"/>
          </p:cNvSpPr>
          <p:nvPr>
            <p:ph sz="half" idx="1"/>
          </p:nvPr>
        </p:nvSpPr>
        <p:spPr/>
        <p:txBody>
          <a:bodyPr>
            <a:normAutofit/>
          </a:bodyPr>
          <a:lstStyle/>
          <a:p>
            <a:r>
              <a:rPr lang="en-US" dirty="0">
                <a:solidFill>
                  <a:schemeClr val="accent2">
                    <a:lumMod val="75000"/>
                  </a:schemeClr>
                </a:solidFill>
              </a:rPr>
              <a:t>A controlled laboratory contains about 500 mosquitoes. Each day, 100 new mosquitoes hatch, but the population declines 85% due to a pesticide and natural causes.</a:t>
            </a:r>
          </a:p>
          <a:p>
            <a:r>
              <a:rPr lang="en-US" b="1" dirty="0"/>
              <a:t>a. </a:t>
            </a:r>
            <a:r>
              <a:rPr lang="en-US" dirty="0"/>
              <a:t>Write a recursive rule for the number </a:t>
            </a:r>
            <a:r>
              <a:rPr lang="en-US" i="1" dirty="0"/>
              <a:t>a</a:t>
            </a:r>
            <a:r>
              <a:rPr lang="en-US" i="1" baseline="-25000" dirty="0"/>
              <a:t>n</a:t>
            </a:r>
            <a:r>
              <a:rPr lang="en-US" i="1" dirty="0"/>
              <a:t> </a:t>
            </a:r>
            <a:r>
              <a:rPr lang="en-US" dirty="0"/>
              <a:t>of mosquitoes at the start of the </a:t>
            </a:r>
            <a:r>
              <a:rPr lang="en-US" i="1" dirty="0"/>
              <a:t>n</a:t>
            </a:r>
            <a:r>
              <a:rPr lang="en-US" baseline="30000" dirty="0"/>
              <a:t>th</a:t>
            </a:r>
            <a:r>
              <a:rPr lang="en-US" dirty="0"/>
              <a:t> day.</a:t>
            </a:r>
          </a:p>
        </p:txBody>
      </p:sp>
      <p:sp>
        <p:nvSpPr>
          <p:cNvPr id="6" name="Content Placeholder 5">
            <a:extLst>
              <a:ext uri="{FF2B5EF4-FFF2-40B4-BE49-F238E27FC236}">
                <a16:creationId xmlns:a16="http://schemas.microsoft.com/office/drawing/2014/main" id="{5A447937-5EDE-48AC-BFF8-93410F230040}"/>
              </a:ext>
            </a:extLst>
          </p:cNvPr>
          <p:cNvSpPr>
            <a:spLocks noGrp="1"/>
          </p:cNvSpPr>
          <p:nvPr>
            <p:ph sz="half" idx="2"/>
          </p:nvPr>
        </p:nvSpPr>
        <p:spPr/>
        <p:txBody>
          <a:bodyPr/>
          <a:lstStyle/>
          <a:p>
            <a:r>
              <a:rPr lang="en-US" b="1" dirty="0"/>
              <a:t>b. </a:t>
            </a:r>
            <a:r>
              <a:rPr lang="en-US" dirty="0"/>
              <a:t>Find the number of mosquitoes at the start of the fourth day. </a:t>
            </a:r>
          </a:p>
          <a:p>
            <a:endParaRPr lang="en-US" dirty="0"/>
          </a:p>
          <a:p>
            <a:endParaRPr lang="en-US" dirty="0"/>
          </a:p>
          <a:p>
            <a:endParaRPr lang="en-US" dirty="0"/>
          </a:p>
          <a:p>
            <a:endParaRPr lang="en-US" dirty="0"/>
          </a:p>
          <a:p>
            <a:r>
              <a:rPr lang="en-US" b="1" dirty="0"/>
              <a:t>c. </a:t>
            </a:r>
            <a:r>
              <a:rPr lang="en-US" dirty="0"/>
              <a:t>Describe what happens to the population of mosquitoes over time.</a:t>
            </a:r>
          </a:p>
          <a:p>
            <a:endParaRPr lang="en-US" dirty="0"/>
          </a:p>
        </p:txBody>
      </p:sp>
      <p:sp>
        <p:nvSpPr>
          <p:cNvPr id="4" name="Slide Number Placeholder 3">
            <a:extLst>
              <a:ext uri="{FF2B5EF4-FFF2-40B4-BE49-F238E27FC236}">
                <a16:creationId xmlns:a16="http://schemas.microsoft.com/office/drawing/2014/main" id="{CB065AF2-0189-4FEC-9FFA-E4FFAB5041FD}"/>
              </a:ext>
            </a:extLst>
          </p:cNvPr>
          <p:cNvSpPr>
            <a:spLocks noGrp="1"/>
          </p:cNvSpPr>
          <p:nvPr>
            <p:ph type="sldNum" sz="quarter" idx="12"/>
          </p:nvPr>
        </p:nvSpPr>
        <p:spPr/>
        <p:txBody>
          <a:bodyPr/>
          <a:lstStyle/>
          <a:p>
            <a:fld id="{49804466-71A5-484C-9A97-DA563B716E01}" type="slidenum">
              <a:rPr lang="en-US" smtClean="0"/>
              <a:t>57</a:t>
            </a:fld>
            <a:endParaRPr lang="en-US"/>
          </a:p>
        </p:txBody>
      </p:sp>
      <p:pic>
        <p:nvPicPr>
          <p:cNvPr id="8" name="Picture 7">
            <a:extLst>
              <a:ext uri="{FF2B5EF4-FFF2-40B4-BE49-F238E27FC236}">
                <a16:creationId xmlns:a16="http://schemas.microsoft.com/office/drawing/2014/main" id="{F53B941D-D0AC-45DE-B17C-86E23354A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0545" y="0"/>
            <a:ext cx="2383855" cy="1755773"/>
          </a:xfrm>
          <a:prstGeom prst="rect">
            <a:avLst/>
          </a:prstGeom>
        </p:spPr>
      </p:pic>
    </p:spTree>
    <p:extLst>
      <p:ext uri="{BB962C8B-B14F-4D97-AF65-F5344CB8AC3E}">
        <p14:creationId xmlns:p14="http://schemas.microsoft.com/office/powerpoint/2010/main" val="206815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0F24C-5B49-4368-9817-73D69B7516FC}"/>
              </a:ext>
            </a:extLst>
          </p:cNvPr>
          <p:cNvSpPr>
            <a:spLocks noGrp="1"/>
          </p:cNvSpPr>
          <p:nvPr>
            <p:ph type="title"/>
          </p:nvPr>
        </p:nvSpPr>
        <p:spPr/>
        <p:txBody>
          <a:bodyPr/>
          <a:lstStyle/>
          <a:p>
            <a:r>
              <a:rPr lang="en-US" dirty="0"/>
              <a:t>11.5 Using Recursive Rules with Sequences</a:t>
            </a:r>
          </a:p>
        </p:txBody>
      </p:sp>
      <p:sp>
        <p:nvSpPr>
          <p:cNvPr id="3" name="Content Placeholder 2">
            <a:extLst>
              <a:ext uri="{FF2B5EF4-FFF2-40B4-BE49-F238E27FC236}">
                <a16:creationId xmlns:a16="http://schemas.microsoft.com/office/drawing/2014/main" id="{44DDE070-D56F-4DAD-9B3E-7229E29A4703}"/>
              </a:ext>
            </a:extLst>
          </p:cNvPr>
          <p:cNvSpPr>
            <a:spLocks noGrp="1"/>
          </p:cNvSpPr>
          <p:nvPr>
            <p:ph sz="half" idx="1"/>
          </p:nvPr>
        </p:nvSpPr>
        <p:spPr/>
        <p:txBody>
          <a:bodyPr/>
          <a:lstStyle/>
          <a:p>
            <a:r>
              <a:rPr lang="en-US" dirty="0"/>
              <a:t>Try 632#53</a:t>
            </a:r>
            <a:br>
              <a:rPr lang="en-US" dirty="0"/>
            </a:br>
            <a:r>
              <a:rPr lang="en-US" dirty="0"/>
              <a:t>You borrow $2000 to travel. The loan has a 9% annual interest rate that is compounded monthly for 2 years. The monthly payment is $91.37.</a:t>
            </a:r>
          </a:p>
          <a:p>
            <a:pPr marL="514350" indent="-514350">
              <a:buFont typeface="+mj-lt"/>
              <a:buAutoNum type="alphaLcPeriod"/>
            </a:pPr>
            <a:r>
              <a:rPr lang="en-US" dirty="0"/>
              <a:t>Find the balance after the fifth payment.</a:t>
            </a:r>
          </a:p>
        </p:txBody>
      </p:sp>
      <p:sp>
        <p:nvSpPr>
          <p:cNvPr id="4" name="Content Placeholder 3">
            <a:extLst>
              <a:ext uri="{FF2B5EF4-FFF2-40B4-BE49-F238E27FC236}">
                <a16:creationId xmlns:a16="http://schemas.microsoft.com/office/drawing/2014/main" id="{6877C176-79D3-40EE-BAF0-A764A57FC1EC}"/>
              </a:ext>
            </a:extLst>
          </p:cNvPr>
          <p:cNvSpPr>
            <a:spLocks noGrp="1"/>
          </p:cNvSpPr>
          <p:nvPr>
            <p:ph sz="half" idx="2"/>
          </p:nvPr>
        </p:nvSpPr>
        <p:spPr/>
        <p:txBody>
          <a:bodyPr/>
          <a:lstStyle/>
          <a:p>
            <a:pPr marL="514350" indent="-514350">
              <a:buFont typeface="+mj-lt"/>
              <a:buAutoNum type="alphaLcPeriod" startAt="2"/>
            </a:pPr>
            <a:r>
              <a:rPr lang="en-US" dirty="0"/>
              <a:t>Find the amount of the last payment.</a:t>
            </a:r>
          </a:p>
        </p:txBody>
      </p:sp>
      <p:sp>
        <p:nvSpPr>
          <p:cNvPr id="5" name="Slide Number Placeholder 4">
            <a:extLst>
              <a:ext uri="{FF2B5EF4-FFF2-40B4-BE49-F238E27FC236}">
                <a16:creationId xmlns:a16="http://schemas.microsoft.com/office/drawing/2014/main" id="{9C2C1B89-2DD5-4484-852C-88318985777A}"/>
              </a:ext>
            </a:extLst>
          </p:cNvPr>
          <p:cNvSpPr>
            <a:spLocks noGrp="1"/>
          </p:cNvSpPr>
          <p:nvPr>
            <p:ph type="sldNum" sz="quarter" idx="12"/>
          </p:nvPr>
        </p:nvSpPr>
        <p:spPr/>
        <p:txBody>
          <a:bodyPr/>
          <a:lstStyle/>
          <a:p>
            <a:fld id="{49804466-71A5-484C-9A97-DA563B716E01}" type="slidenum">
              <a:rPr lang="en-US" smtClean="0"/>
              <a:t>58</a:t>
            </a:fld>
            <a:endParaRPr lang="en-US"/>
          </a:p>
        </p:txBody>
      </p:sp>
    </p:spTree>
    <p:extLst>
      <p:ext uri="{BB962C8B-B14F-4D97-AF65-F5344CB8AC3E}">
        <p14:creationId xmlns:p14="http://schemas.microsoft.com/office/powerpoint/2010/main" val="206475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ED87F-FCE6-4F64-A12C-BDCB9E5F84D8}"/>
              </a:ext>
            </a:extLst>
          </p:cNvPr>
          <p:cNvSpPr>
            <a:spLocks noGrp="1"/>
          </p:cNvSpPr>
          <p:nvPr>
            <p:ph type="title"/>
          </p:nvPr>
        </p:nvSpPr>
        <p:spPr/>
        <p:txBody>
          <a:bodyPr/>
          <a:lstStyle/>
          <a:p>
            <a:r>
              <a:rPr lang="en-US" dirty="0"/>
              <a:t>11.1A Defining and Using Sequences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7710E87-E6F9-4484-8FB6-07A4D9535800}"/>
                  </a:ext>
                </a:extLst>
              </p:cNvPr>
              <p:cNvSpPr>
                <a:spLocks noGrp="1"/>
              </p:cNvSpPr>
              <p:nvPr>
                <p:ph sz="half" idx="1"/>
              </p:nvPr>
            </p:nvSpPr>
            <p:spPr/>
            <p:txBody>
              <a:bodyPr/>
              <a:lstStyle/>
              <a:p>
                <a:r>
                  <a:rPr lang="en-US" dirty="0">
                    <a:solidFill>
                      <a:schemeClr val="accent2">
                        <a:lumMod val="75000"/>
                      </a:schemeClr>
                    </a:solidFill>
                  </a:rPr>
                  <a:t>Write the first four terms of </a:t>
                </a:r>
                <a:br>
                  <a:rPr lang="en-US" b="0" i="1" dirty="0">
                    <a:latin typeface="Cambria Math" panose="02040503050406030204" pitchFamily="18" charset="0"/>
                  </a:rPr>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𝑛</m:t>
                    </m:r>
                    <m:r>
                      <a:rPr lang="en-US" b="0" i="1" smtClean="0">
                        <a:latin typeface="Cambria Math" panose="02040503050406030204" pitchFamily="18" charset="0"/>
                      </a:rPr>
                      <m:t>−3</m:t>
                    </m:r>
                  </m:oMath>
                </a14:m>
                <a:r>
                  <a:rPr lang="en-US" dirty="0"/>
                  <a:t> </a:t>
                </a:r>
              </a:p>
            </p:txBody>
          </p:sp>
        </mc:Choice>
        <mc:Fallback>
          <p:sp>
            <p:nvSpPr>
              <p:cNvPr id="3" name="Content Placeholder 2">
                <a:extLst>
                  <a:ext uri="{FF2B5EF4-FFF2-40B4-BE49-F238E27FC236}">
                    <a16:creationId xmlns:a16="http://schemas.microsoft.com/office/drawing/2014/main" id="{B7710E87-E6F9-4484-8FB6-07A4D9535800}"/>
                  </a:ext>
                </a:extLst>
              </p:cNvPr>
              <p:cNvSpPr>
                <a:spLocks noGrp="1" noRot="1" noChangeAspect="1" noMove="1" noResize="1" noEditPoints="1" noAdjustHandles="1" noChangeArrowheads="1" noChangeShapeType="1" noTextEdit="1"/>
              </p:cNvSpPr>
              <p:nvPr>
                <p:ph sz="half" idx="1"/>
              </p:nvPr>
            </p:nvSpPr>
            <p:spPr>
              <a:blipFill>
                <a:blip r:embed="rId3"/>
                <a:stretch>
                  <a:fillRect l="-1822" t="-20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DF1637D-ED5F-4692-833D-7A4E363DCD9A}"/>
                  </a:ext>
                </a:extLst>
              </p:cNvPr>
              <p:cNvSpPr>
                <a:spLocks noGrp="1"/>
              </p:cNvSpPr>
              <p:nvPr>
                <p:ph sz="half" idx="2"/>
              </p:nvPr>
            </p:nvSpPr>
            <p:spPr/>
            <p:txBody>
              <a:bodyPr/>
              <a:lstStyle/>
              <a:p>
                <a:r>
                  <a:rPr lang="pt-BR" dirty="0">
                    <a:latin typeface="Cambria Math" panose="02040503050406030204" pitchFamily="18" charset="0"/>
                  </a:rPr>
                  <a:t>Try 600#5</a:t>
                </a:r>
                <a:br>
                  <a:rPr lang="en-US" i="1" dirty="0">
                    <a:latin typeface="Cambria Math" panose="02040503050406030204" pitchFamily="18" charset="0"/>
                  </a:rPr>
                </a:br>
                <a14:m>
                  <m:oMath xmlns:m="http://schemas.openxmlformats.org/officeDocument/2006/math">
                    <m:r>
                      <a:rPr lang="pt-BR" i="1" dirty="0" smtClean="0">
                        <a:latin typeface="Cambria Math" panose="02040503050406030204" pitchFamily="18" charset="0"/>
                      </a:rPr>
                      <m:t>𝑓</m:t>
                    </m:r>
                    <m:r>
                      <a:rPr lang="pt-BR" i="1" dirty="0" smtClean="0">
                        <a:latin typeface="Cambria Math" panose="02040503050406030204" pitchFamily="18" charset="0"/>
                      </a:rPr>
                      <m:t>(</m:t>
                    </m:r>
                    <m:r>
                      <a:rPr lang="pt-BR" i="1" dirty="0" smtClean="0">
                        <a:latin typeface="Cambria Math" panose="02040503050406030204" pitchFamily="18" charset="0"/>
                      </a:rPr>
                      <m:t>𝑛</m:t>
                    </m:r>
                    <m:r>
                      <a:rPr lang="pt-BR"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4</m:t>
                        </m:r>
                      </m:e>
                      <m:sup>
                        <m:r>
                          <a:rPr lang="pt-BR" i="1" dirty="0" smtClean="0">
                            <a:latin typeface="Cambria Math" panose="02040503050406030204" pitchFamily="18" charset="0"/>
                          </a:rPr>
                          <m:t>𝑛</m:t>
                        </m:r>
                        <m:r>
                          <a:rPr lang="en-US" b="0" i="1" dirty="0" smtClean="0">
                            <a:latin typeface="Cambria Math" panose="02040503050406030204" pitchFamily="18" charset="0"/>
                          </a:rPr>
                          <m:t>−</m:t>
                        </m:r>
                        <m:r>
                          <a:rPr lang="pt-BR" i="1" dirty="0" smtClean="0">
                            <a:latin typeface="Cambria Math" panose="02040503050406030204" pitchFamily="18" charset="0"/>
                          </a:rPr>
                          <m:t>1</m:t>
                        </m:r>
                      </m:sup>
                    </m:sSup>
                  </m:oMath>
                </a14:m>
                <a:endParaRPr lang="en-US" dirty="0"/>
              </a:p>
              <a:p>
                <a:endParaRPr lang="en-US" dirty="0"/>
              </a:p>
            </p:txBody>
          </p:sp>
        </mc:Choice>
        <mc:Fallback xmlns="">
          <p:sp>
            <p:nvSpPr>
              <p:cNvPr id="4" name="Content Placeholder 3">
                <a:extLst>
                  <a:ext uri="{FF2B5EF4-FFF2-40B4-BE49-F238E27FC236}">
                    <a16:creationId xmlns:a16="http://schemas.microsoft.com/office/drawing/2014/main" id="{EDF1637D-ED5F-4692-833D-7A4E363DCD9A}"/>
                  </a:ext>
                </a:extLst>
              </p:cNvPr>
              <p:cNvSpPr>
                <a:spLocks noGrp="1" noRot="1" noChangeAspect="1" noMove="1" noResize="1" noEditPoints="1" noAdjustHandles="1" noChangeArrowheads="1" noChangeShapeType="1" noTextEdit="1"/>
              </p:cNvSpPr>
              <p:nvPr>
                <p:ph sz="half" idx="2"/>
              </p:nvPr>
            </p:nvSpPr>
            <p:spPr>
              <a:blipFill>
                <a:blip r:embed="rId4"/>
                <a:stretch>
                  <a:fillRect l="-1824" t="-200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8677950-9E27-47BB-9BDF-6C9F1895B20D}"/>
              </a:ext>
            </a:extLst>
          </p:cNvPr>
          <p:cNvSpPr>
            <a:spLocks noGrp="1"/>
          </p:cNvSpPr>
          <p:nvPr>
            <p:ph type="sldNum" sz="quarter" idx="12"/>
          </p:nvPr>
        </p:nvSpPr>
        <p:spPr/>
        <p:txBody>
          <a:bodyPr/>
          <a:lstStyle/>
          <a:p>
            <a:fld id="{49804466-71A5-484C-9A97-DA563B716E01}" type="slidenum">
              <a:rPr lang="en-US" smtClean="0"/>
              <a:t>6</a:t>
            </a:fld>
            <a:endParaRPr lang="en-US"/>
          </a:p>
        </p:txBody>
      </p:sp>
    </p:spTree>
    <p:extLst>
      <p:ext uri="{BB962C8B-B14F-4D97-AF65-F5344CB8AC3E}">
        <p14:creationId xmlns:p14="http://schemas.microsoft.com/office/powerpoint/2010/main" val="379155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11.1A Defining and Using Sequences</a:t>
            </a:r>
          </a:p>
        </p:txBody>
      </p:sp>
      <mc:AlternateContent xmlns:mc="http://schemas.openxmlformats.org/markup-compatibility/2006">
        <mc:Choice xmlns:a14="http://schemas.microsoft.com/office/drawing/2010/main" Requires="a14">
          <p:sp>
            <p:nvSpPr>
              <p:cNvPr id="3" name="Content Placeholder 2"/>
              <p:cNvSpPr>
                <a:spLocks noGrp="1"/>
              </p:cNvSpPr>
              <p:nvPr>
                <p:ph sz="half" idx="1"/>
              </p:nvPr>
            </p:nvSpPr>
            <p:spPr/>
            <p:txBody>
              <a:bodyPr>
                <a:normAutofit/>
              </a:bodyPr>
              <a:lstStyle/>
              <a:p>
                <a:r>
                  <a:rPr lang="en-US" dirty="0">
                    <a:solidFill>
                      <a:schemeClr val="accent3">
                        <a:lumMod val="50000"/>
                      </a:schemeClr>
                    </a:solidFill>
                  </a:rPr>
                  <a:t>Writing rules for sequences</a:t>
                </a:r>
              </a:p>
              <a:p>
                <a:pPr lvl="1"/>
                <a:r>
                  <a:rPr lang="en-US" dirty="0"/>
                  <a:t>Look for patterns </a:t>
                </a:r>
              </a:p>
              <a:p>
                <a:pPr lvl="1"/>
                <a:r>
                  <a:rPr lang="en-US" dirty="0"/>
                  <a:t>Guess-and-check</a:t>
                </a:r>
              </a:p>
              <a:p>
                <a:pPr lvl="1"/>
                <a:r>
                  <a:rPr lang="en-US" dirty="0"/>
                  <a:t>For fractions, do top and bottom separately</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2</m:t>
                        </m:r>
                      </m:num>
                      <m:den>
                        <m:r>
                          <a:rPr lang="en-US" b="0" i="1" smtClean="0">
                            <a:latin typeface="Cambria Math"/>
                          </a:rPr>
                          <m:t>5</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num>
                      <m:den>
                        <m:r>
                          <a:rPr lang="en-US" b="0" i="1" smtClean="0">
                            <a:latin typeface="Cambria Math"/>
                          </a:rPr>
                          <m:t>25</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num>
                      <m:den>
                        <m:r>
                          <a:rPr lang="en-US" b="0" i="1" smtClean="0">
                            <a:latin typeface="Cambria Math"/>
                          </a:rPr>
                          <m:t>125</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num>
                      <m:den>
                        <m:r>
                          <a:rPr lang="en-US" b="0" i="1" smtClean="0">
                            <a:latin typeface="Cambria Math"/>
                          </a:rPr>
                          <m:t>625</m:t>
                        </m:r>
                      </m:den>
                    </m:f>
                    <m:r>
                      <a:rPr lang="en-US" b="0" i="1" smtClean="0">
                        <a:latin typeface="Cambria Math"/>
                      </a:rPr>
                      <m:t>,…</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1822" t="-200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F7D818AE-3141-4A66-809D-FB88F685BE03}"/>
              </a:ext>
            </a:extLst>
          </p:cNvPr>
          <p:cNvSpPr>
            <a:spLocks noGrp="1"/>
          </p:cNvSpPr>
          <p:nvPr>
            <p:ph sz="half" idx="2"/>
          </p:nvPr>
        </p:nvSpPr>
        <p:spPr/>
        <p:txBody>
          <a:bodyPr/>
          <a:lstStyle/>
          <a:p>
            <a:r>
              <a:rPr lang="en-US" dirty="0"/>
              <a:t>Try 600#13</a:t>
            </a:r>
            <a:br>
              <a:rPr lang="en-US" dirty="0"/>
            </a:br>
            <a:r>
              <a:rPr lang="en-US" dirty="0"/>
              <a:t>3.1, 3.8, 4.5, 5.2, …</a:t>
            </a:r>
          </a:p>
          <a:p>
            <a:endParaRPr lang="en-US" dirty="0"/>
          </a:p>
        </p:txBody>
      </p:sp>
    </p:spTree>
    <p:extLst>
      <p:ext uri="{BB962C8B-B14F-4D97-AF65-F5344CB8AC3E}">
        <p14:creationId xmlns:p14="http://schemas.microsoft.com/office/powerpoint/2010/main" val="222203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11.1A Defining and Using Sequences</a:t>
            </a:r>
          </a:p>
        </p:txBody>
      </p:sp>
      <p:sp>
        <p:nvSpPr>
          <p:cNvPr id="3" name="Content Placeholder 2"/>
          <p:cNvSpPr>
            <a:spLocks noGrp="1"/>
          </p:cNvSpPr>
          <p:nvPr>
            <p:ph idx="1"/>
          </p:nvPr>
        </p:nvSpPr>
        <p:spPr/>
        <p:txBody>
          <a:bodyPr>
            <a:normAutofit/>
          </a:bodyPr>
          <a:lstStyle/>
          <a:p>
            <a:r>
              <a:rPr lang="en-US" sz="3200" dirty="0">
                <a:solidFill>
                  <a:schemeClr val="accent3">
                    <a:lumMod val="50000"/>
                  </a:schemeClr>
                </a:solidFill>
              </a:rPr>
              <a:t>To graph </a:t>
            </a:r>
          </a:p>
          <a:p>
            <a:pPr lvl="1"/>
            <a:r>
              <a:rPr lang="en-US" sz="3200" i="1" dirty="0"/>
              <a:t>n</a:t>
            </a:r>
            <a:r>
              <a:rPr lang="en-US" sz="3200" dirty="0"/>
              <a:t> is like </a:t>
            </a:r>
            <a:r>
              <a:rPr lang="en-US" sz="3200" i="1" dirty="0"/>
              <a:t>x</a:t>
            </a:r>
            <a:r>
              <a:rPr lang="en-US" sz="3200" dirty="0"/>
              <a:t>; </a:t>
            </a:r>
            <a:r>
              <a:rPr lang="en-US" sz="3200" i="1" dirty="0"/>
              <a:t>a</a:t>
            </a:r>
            <a:r>
              <a:rPr lang="en-US" sz="3200" i="1" baseline="-25000" dirty="0"/>
              <a:t>n</a:t>
            </a:r>
            <a:r>
              <a:rPr lang="en-US" sz="3200" dirty="0"/>
              <a:t> is like </a:t>
            </a:r>
            <a:r>
              <a:rPr lang="en-US" sz="3200" i="1" dirty="0"/>
              <a:t>y</a:t>
            </a:r>
          </a:p>
          <a:p>
            <a:pPr lvl="1"/>
            <a:r>
              <a:rPr lang="en-US" sz="3200" dirty="0"/>
              <a:t>The graph will be dots</a:t>
            </a:r>
          </a:p>
          <a:p>
            <a:pPr lvl="2"/>
            <a:r>
              <a:rPr lang="en-US" sz="3200" dirty="0"/>
              <a:t>Do NOT connect the dots</a:t>
            </a:r>
          </a:p>
        </p:txBody>
      </p:sp>
      <p:graphicFrame>
        <p:nvGraphicFramePr>
          <p:cNvPr id="4" name="Chart 3"/>
          <p:cNvGraphicFramePr/>
          <p:nvPr>
            <p:extLst/>
          </p:nvPr>
        </p:nvGraphicFramePr>
        <p:xfrm>
          <a:off x="5454732" y="3905003"/>
          <a:ext cx="6705600" cy="292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961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85B0-47B2-485C-AA8E-FC21D6E0D684}"/>
              </a:ext>
            </a:extLst>
          </p:cNvPr>
          <p:cNvSpPr>
            <a:spLocks noGrp="1"/>
          </p:cNvSpPr>
          <p:nvPr>
            <p:ph type="title"/>
          </p:nvPr>
        </p:nvSpPr>
        <p:spPr/>
        <p:txBody>
          <a:bodyPr/>
          <a:lstStyle/>
          <a:p>
            <a:r>
              <a:rPr lang="en-US" dirty="0"/>
              <a:t>11.1B Defining and Using Series</a:t>
            </a:r>
          </a:p>
        </p:txBody>
      </p:sp>
      <p:sp>
        <p:nvSpPr>
          <p:cNvPr id="3" name="Text Placeholder 2">
            <a:extLst>
              <a:ext uri="{FF2B5EF4-FFF2-40B4-BE49-F238E27FC236}">
                <a16:creationId xmlns:a16="http://schemas.microsoft.com/office/drawing/2014/main" id="{B9CD5C52-222F-41F9-9F8B-8DA20671587D}"/>
              </a:ext>
            </a:extLst>
          </p:cNvPr>
          <p:cNvSpPr>
            <a:spLocks noGrp="1"/>
          </p:cNvSpPr>
          <p:nvPr>
            <p:ph type="body" idx="1"/>
          </p:nvPr>
        </p:nvSpPr>
        <p:spPr/>
        <p:txBody>
          <a:bodyPr/>
          <a:lstStyle/>
          <a:p>
            <a:r>
              <a:rPr lang="en-US" dirty="0"/>
              <a:t>After this lesson…</a:t>
            </a:r>
          </a:p>
          <a:p>
            <a:r>
              <a:rPr lang="en-US" dirty="0"/>
              <a:t>• I can write and find sums of series.</a:t>
            </a:r>
          </a:p>
        </p:txBody>
      </p:sp>
      <p:sp>
        <p:nvSpPr>
          <p:cNvPr id="4" name="Slide Number Placeholder 3">
            <a:extLst>
              <a:ext uri="{FF2B5EF4-FFF2-40B4-BE49-F238E27FC236}">
                <a16:creationId xmlns:a16="http://schemas.microsoft.com/office/drawing/2014/main" id="{A8D5905D-07A1-4E0C-816C-3F9C994376F1}"/>
              </a:ext>
            </a:extLst>
          </p:cNvPr>
          <p:cNvSpPr>
            <a:spLocks noGrp="1"/>
          </p:cNvSpPr>
          <p:nvPr>
            <p:ph type="sldNum" sz="quarter" idx="12"/>
          </p:nvPr>
        </p:nvSpPr>
        <p:spPr/>
        <p:txBody>
          <a:bodyPr/>
          <a:lstStyle/>
          <a:p>
            <a:fld id="{49804466-71A5-484C-9A97-DA563B716E01}" type="slidenum">
              <a:rPr lang="en-US" smtClean="0"/>
              <a:t>9</a:t>
            </a:fld>
            <a:endParaRPr lang="en-US"/>
          </a:p>
        </p:txBody>
      </p:sp>
    </p:spTree>
    <p:extLst>
      <p:ext uri="{BB962C8B-B14F-4D97-AF65-F5344CB8AC3E}">
        <p14:creationId xmlns:p14="http://schemas.microsoft.com/office/powerpoint/2010/main" val="2080993684"/>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libri-Cambria">
      <a:majorFont>
        <a:latin typeface="Calibri"/>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3973</Words>
  <Application>Microsoft Office PowerPoint</Application>
  <PresentationFormat>Widescreen</PresentationFormat>
  <Paragraphs>595</Paragraphs>
  <Slides>58</Slides>
  <Notes>58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Calibri</vt:lpstr>
      <vt:lpstr>Calibri Light</vt:lpstr>
      <vt:lpstr>Cambria</vt:lpstr>
      <vt:lpstr>Cambria Math</vt:lpstr>
      <vt:lpstr>Comic Sans MS</vt:lpstr>
      <vt:lpstr>Wingdings</vt:lpstr>
      <vt:lpstr>Wingdings 2</vt:lpstr>
      <vt:lpstr>Office Theme</vt:lpstr>
      <vt:lpstr>Sequences and Series</vt:lpstr>
      <vt:lpstr>PowerPoint Presentation</vt:lpstr>
      <vt:lpstr>11.1A Defining and Using Sequences</vt:lpstr>
      <vt:lpstr>11.1A Defining and Using Sequences</vt:lpstr>
      <vt:lpstr>11.1A Defining and Using Sequences</vt:lpstr>
      <vt:lpstr>11.1A Defining and Using Sequences</vt:lpstr>
      <vt:lpstr>11.1A Defining and Using Sequences</vt:lpstr>
      <vt:lpstr>11.1A Defining and Using Sequences</vt:lpstr>
      <vt:lpstr>11.1B Defining and Using Series</vt:lpstr>
      <vt:lpstr>11.1B Defining and Using Series</vt:lpstr>
      <vt:lpstr>11.1B Defining and Using Series</vt:lpstr>
      <vt:lpstr>11.1B Defining and Using Series</vt:lpstr>
      <vt:lpstr>11.1B Defining and Using Series</vt:lpstr>
      <vt:lpstr>11.1B Defining and Using Series</vt:lpstr>
      <vt:lpstr>11.1B Defining and Using Series</vt:lpstr>
      <vt:lpstr>11.2 Analyzing Arithmetic Sequences and Series</vt:lpstr>
      <vt:lpstr>11.2 Analyzing Arithmetic Sequences and Series</vt:lpstr>
      <vt:lpstr>11.2 Analyzing Arithmetic Sequences and Series</vt:lpstr>
      <vt:lpstr>11.2 Analyzing Arithmetic Sequences and Series</vt:lpstr>
      <vt:lpstr>11.2 Analyzing Arithmetic Sequences and Series</vt:lpstr>
      <vt:lpstr>11.2 Analyzing Arithmetic Sequences and Series</vt:lpstr>
      <vt:lpstr>11.2 Analyzing Arithmetic Sequences and Series</vt:lpstr>
      <vt:lpstr>11.2 Analyzing Arithmetic Sequences and Series</vt:lpstr>
      <vt:lpstr>11.2 Analyzing Arithmetic Sequences and Series</vt:lpstr>
      <vt:lpstr>11.2 Analyzing Arithmetic Sequences and Series</vt:lpstr>
      <vt:lpstr>11.3 Analyzing Geometric Sequences and Series</vt:lpstr>
      <vt:lpstr>11.3 Analyzing Geometric Sequences and Series</vt:lpstr>
      <vt:lpstr>11.3 Analyzing Geometric Sequences and Series</vt:lpstr>
      <vt:lpstr>11.3 Analyzing Geometric Sequences and Series</vt:lpstr>
      <vt:lpstr>11.3 Analyzing Geometric Sequences and Series</vt:lpstr>
      <vt:lpstr>11.3 Analyzing Geometric Sequences and Series</vt:lpstr>
      <vt:lpstr>11.3 Analyzing Geometric Sequences and Series</vt:lpstr>
      <vt:lpstr>11.3 Analyzing Geometric Sequences and Series</vt:lpstr>
      <vt:lpstr>11.4 Finding Sums of Infinite Geometric Series</vt:lpstr>
      <vt:lpstr>11.4 Finding Sums of Infinite Geometric Series</vt:lpstr>
      <vt:lpstr>11.4 Finding Sums of Infinite Geometric Series</vt:lpstr>
      <vt:lpstr>11.4 Finding Sums of Infinite Geometric Series</vt:lpstr>
      <vt:lpstr>11.4 Finding Sums of Infinite Geometric Series</vt:lpstr>
      <vt:lpstr>11.4 Finding Sums of Infinite Geometric Series</vt:lpstr>
      <vt:lpstr>11.4 Finding Sums of Infinite Geometric Series</vt:lpstr>
      <vt:lpstr>11.4 Finding Sums of Infinite Geometric Series</vt:lpstr>
      <vt:lpstr>PowerPoint Presentation</vt:lpstr>
      <vt:lpstr>11.4 Finding Sums of Infinite Geometric Series</vt:lpstr>
      <vt:lpstr>11.4 Finding Sums of Infinite Geometric Series</vt:lpstr>
      <vt:lpstr>11.4 Finding Sums of Infinite Geometric Series</vt:lpstr>
      <vt:lpstr>11.4 Finding Sums of Infinite Geometric Series</vt:lpstr>
      <vt:lpstr>11.4 Finding Sums of Infinite Geometric Series</vt:lpstr>
      <vt:lpstr>11.5 Using Recursive Rules with Sequences</vt:lpstr>
      <vt:lpstr>11.5 Using Recursive Rules with Sequences</vt:lpstr>
      <vt:lpstr>11.5 Using Recursive Rules with Sequences</vt:lpstr>
      <vt:lpstr>11.5 Using Recursive Rules with Sequences</vt:lpstr>
      <vt:lpstr>11.5 Using Recursive Rules with Sequences</vt:lpstr>
      <vt:lpstr>11.5 Using Recursive Rules with Sequences</vt:lpstr>
      <vt:lpstr>11.5 Using Recursive Rules with Sequences</vt:lpstr>
      <vt:lpstr>11.5 Using Recursive Rules with Sequences</vt:lpstr>
      <vt:lpstr>11.5 Using Recursive Rules with Sequences</vt:lpstr>
      <vt:lpstr>11.5 Using Recursive Rules with Sequences</vt:lpstr>
      <vt:lpstr>11.5 Using Recursive Rules with Sequences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Wright</dc:creator>
  <cp:lastModifiedBy>Richard Wright</cp:lastModifiedBy>
  <cp:revision>66</cp:revision>
  <cp:lastPrinted>2021-10-06T16:15:15Z</cp:lastPrinted>
  <dcterms:created xsi:type="dcterms:W3CDTF">2021-10-05T16:16:30Z</dcterms:created>
  <dcterms:modified xsi:type="dcterms:W3CDTF">2022-04-21T16:40:06Z</dcterms:modified>
</cp:coreProperties>
</file>